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1"/>
  </p:handoutMasterIdLst>
  <p:sldIdLst>
    <p:sldId id="256" r:id="rId2"/>
    <p:sldId id="303" r:id="rId3"/>
    <p:sldId id="315" r:id="rId4"/>
    <p:sldId id="257" r:id="rId5"/>
    <p:sldId id="258" r:id="rId6"/>
    <p:sldId id="308" r:id="rId7"/>
    <p:sldId id="259" r:id="rId8"/>
    <p:sldId id="309" r:id="rId9"/>
    <p:sldId id="261" r:id="rId10"/>
    <p:sldId id="262" r:id="rId11"/>
    <p:sldId id="265" r:id="rId12"/>
    <p:sldId id="266" r:id="rId13"/>
    <p:sldId id="304" r:id="rId14"/>
    <p:sldId id="268" r:id="rId15"/>
    <p:sldId id="305" r:id="rId16"/>
    <p:sldId id="270" r:id="rId17"/>
    <p:sldId id="310" r:id="rId18"/>
    <p:sldId id="272" r:id="rId19"/>
    <p:sldId id="273" r:id="rId20"/>
    <p:sldId id="306" r:id="rId21"/>
    <p:sldId id="276" r:id="rId22"/>
    <p:sldId id="311" r:id="rId23"/>
    <p:sldId id="278" r:id="rId24"/>
    <p:sldId id="279" r:id="rId25"/>
    <p:sldId id="317" r:id="rId26"/>
    <p:sldId id="318" r:id="rId27"/>
    <p:sldId id="312" r:id="rId28"/>
    <p:sldId id="280" r:id="rId29"/>
    <p:sldId id="281" r:id="rId30"/>
    <p:sldId id="282" r:id="rId31"/>
    <p:sldId id="283" r:id="rId32"/>
    <p:sldId id="314" r:id="rId33"/>
    <p:sldId id="288" r:id="rId34"/>
    <p:sldId id="285" r:id="rId35"/>
    <p:sldId id="320" r:id="rId36"/>
    <p:sldId id="319" r:id="rId37"/>
    <p:sldId id="313" r:id="rId38"/>
    <p:sldId id="289" r:id="rId39"/>
    <p:sldId id="290" r:id="rId40"/>
    <p:sldId id="293" r:id="rId41"/>
    <p:sldId id="294" r:id="rId42"/>
    <p:sldId id="295" r:id="rId43"/>
    <p:sldId id="296" r:id="rId44"/>
    <p:sldId id="297" r:id="rId45"/>
    <p:sldId id="298" r:id="rId46"/>
    <p:sldId id="299" r:id="rId47"/>
    <p:sldId id="300" r:id="rId48"/>
    <p:sldId id="301" r:id="rId49"/>
    <p:sldId id="302" r:id="rId5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3" autoAdjust="0"/>
    <p:restoredTop sz="94660"/>
  </p:normalViewPr>
  <p:slideViewPr>
    <p:cSldViewPr snapToGrid="0">
      <p:cViewPr varScale="1">
        <p:scale>
          <a:sx n="66" d="100"/>
          <a:sy n="66" d="100"/>
        </p:scale>
        <p:origin x="72" y="25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A0098B2-EC6D-4A15-BA18-B04CD7E6E109}" type="datetimeFigureOut">
              <a:rPr lang="en-US" smtClean="0"/>
              <a:t>11/13/2019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2B0CAFB-09BE-4E1E-8DBC-82642567ABF9}" type="slidenum">
              <a:rPr lang="en-US" smtClean="0"/>
              <a:t>‹#›</a:t>
            </a:fld>
            <a:endParaRPr lang="en-US" dirty="0"/>
          </a:p>
        </p:txBody>
      </p:sp>
    </p:spTree>
    <p:extLst>
      <p:ext uri="{BB962C8B-B14F-4D97-AF65-F5344CB8AC3E}">
        <p14:creationId xmlns:p14="http://schemas.microsoft.com/office/powerpoint/2010/main" val="34959296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3920158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427181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188357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212066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3143165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1994928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201422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25706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155947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106173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CAB3F-825A-449E-A0D3-64AEB408F3A8}"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A76484-0DFC-412D-8F77-71FE6344C87C}" type="slidenum">
              <a:rPr lang="en-US" smtClean="0"/>
              <a:t>‹#›</a:t>
            </a:fld>
            <a:endParaRPr lang="en-US" dirty="0"/>
          </a:p>
        </p:txBody>
      </p:sp>
    </p:spTree>
    <p:extLst>
      <p:ext uri="{BB962C8B-B14F-4D97-AF65-F5344CB8AC3E}">
        <p14:creationId xmlns:p14="http://schemas.microsoft.com/office/powerpoint/2010/main" val="272601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CAB3F-825A-449E-A0D3-64AEB408F3A8}" type="datetimeFigureOut">
              <a:rPr lang="en-US" smtClean="0"/>
              <a:t>11/13/2019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76484-0DFC-412D-8F77-71FE6344C87C}" type="slidenum">
              <a:rPr lang="en-US" smtClean="0"/>
              <a:t>‹#›</a:t>
            </a:fld>
            <a:endParaRPr lang="en-US" dirty="0"/>
          </a:p>
        </p:txBody>
      </p:sp>
    </p:spTree>
    <p:extLst>
      <p:ext uri="{BB962C8B-B14F-4D97-AF65-F5344CB8AC3E}">
        <p14:creationId xmlns:p14="http://schemas.microsoft.com/office/powerpoint/2010/main" val="183286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13</a:t>
            </a:r>
            <a:endParaRPr lang="en-US" dirty="0"/>
          </a:p>
        </p:txBody>
      </p:sp>
      <p:sp>
        <p:nvSpPr>
          <p:cNvPr id="3" name="Subtitle 2"/>
          <p:cNvSpPr>
            <a:spLocks noGrp="1"/>
          </p:cNvSpPr>
          <p:nvPr>
            <p:ph type="subTitle" idx="1"/>
          </p:nvPr>
        </p:nvSpPr>
        <p:spPr/>
        <p:txBody>
          <a:bodyPr>
            <a:normAutofit/>
          </a:bodyPr>
          <a:lstStyle/>
          <a:p>
            <a:r>
              <a:rPr lang="en-US" sz="6000" dirty="0" smtClean="0"/>
              <a:t>Emotion, Stress, and Health</a:t>
            </a:r>
            <a:endParaRPr lang="en-US" sz="6000" dirty="0"/>
          </a:p>
        </p:txBody>
      </p:sp>
    </p:spTree>
    <p:extLst>
      <p:ext uri="{BB962C8B-B14F-4D97-AF65-F5344CB8AC3E}">
        <p14:creationId xmlns:p14="http://schemas.microsoft.com/office/powerpoint/2010/main" val="2077501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Emotion and the Brain</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Brain injuries can have serious effects on a persons ability to display emotions.</a:t>
            </a:r>
          </a:p>
          <a:p>
            <a:endParaRPr lang="en-US" sz="3000" dirty="0" smtClean="0"/>
          </a:p>
          <a:p>
            <a:r>
              <a:rPr lang="en-US" sz="3000" dirty="0" smtClean="0"/>
              <a:t>Ex. A person who has had a stroke often cannot show disgust or constantly appears to show disgust.</a:t>
            </a:r>
          </a:p>
          <a:p>
            <a:endParaRPr lang="en-US" sz="3000" dirty="0" smtClean="0"/>
          </a:p>
          <a:p>
            <a:r>
              <a:rPr lang="en-US" sz="3000" dirty="0" smtClean="0"/>
              <a:t>The </a:t>
            </a:r>
            <a:r>
              <a:rPr lang="en-US" sz="3000" dirty="0" smtClean="0">
                <a:solidFill>
                  <a:srgbClr val="FF0000"/>
                </a:solidFill>
              </a:rPr>
              <a:t>left </a:t>
            </a:r>
            <a:r>
              <a:rPr lang="en-US" sz="3000" i="1" dirty="0" smtClean="0">
                <a:solidFill>
                  <a:srgbClr val="FF0000"/>
                </a:solidFill>
              </a:rPr>
              <a:t>prefrontal cortex </a:t>
            </a:r>
            <a:r>
              <a:rPr lang="en-US" sz="3000" dirty="0" smtClean="0"/>
              <a:t>is responsible for happiness and positive feelings</a:t>
            </a:r>
          </a:p>
          <a:p>
            <a:pPr marL="0" indent="0">
              <a:buNone/>
            </a:pPr>
            <a:endParaRPr lang="en-US" sz="3000" dirty="0" smtClean="0"/>
          </a:p>
          <a:p>
            <a:r>
              <a:rPr lang="en-US" sz="3000" dirty="0" smtClean="0"/>
              <a:t>The</a:t>
            </a:r>
            <a:r>
              <a:rPr lang="en-US" sz="3000" dirty="0" smtClean="0">
                <a:solidFill>
                  <a:srgbClr val="0070C0"/>
                </a:solidFill>
              </a:rPr>
              <a:t> right </a:t>
            </a:r>
            <a:r>
              <a:rPr lang="en-US" sz="3000" i="1" dirty="0" smtClean="0">
                <a:solidFill>
                  <a:srgbClr val="0070C0"/>
                </a:solidFill>
              </a:rPr>
              <a:t>prefrontal cortex </a:t>
            </a:r>
            <a:r>
              <a:rPr lang="en-US" sz="3000" dirty="0" smtClean="0"/>
              <a:t>is responsible for disgust, anger, depression</a:t>
            </a:r>
          </a:p>
          <a:p>
            <a:endParaRPr lang="en-US" dirty="0"/>
          </a:p>
        </p:txBody>
      </p:sp>
    </p:spTree>
    <p:extLst>
      <p:ext uri="{BB962C8B-B14F-4D97-AF65-F5344CB8AC3E}">
        <p14:creationId xmlns:p14="http://schemas.microsoft.com/office/powerpoint/2010/main" val="478205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Emotion and the </a:t>
            </a:r>
            <a:r>
              <a:rPr lang="en-US" dirty="0" smtClean="0"/>
              <a:t>Mind</a:t>
            </a:r>
            <a:endParaRPr lang="en-US" dirty="0"/>
          </a:p>
        </p:txBody>
      </p:sp>
      <p:sp>
        <p:nvSpPr>
          <p:cNvPr id="3" name="Content Placeholder 2"/>
          <p:cNvSpPr>
            <a:spLocks noGrp="1"/>
          </p:cNvSpPr>
          <p:nvPr>
            <p:ph idx="1"/>
          </p:nvPr>
        </p:nvSpPr>
        <p:spPr/>
        <p:txBody>
          <a:bodyPr>
            <a:noAutofit/>
          </a:bodyPr>
          <a:lstStyle/>
          <a:p>
            <a:r>
              <a:rPr lang="en-US" dirty="0" smtClean="0"/>
              <a:t>A memory is best remembered based on it’s </a:t>
            </a:r>
            <a:r>
              <a:rPr lang="en-US" i="1" dirty="0" smtClean="0">
                <a:solidFill>
                  <a:srgbClr val="FF0000"/>
                </a:solidFill>
              </a:rPr>
              <a:t>physiological arousal </a:t>
            </a:r>
            <a:r>
              <a:rPr lang="en-US" i="1" dirty="0" smtClean="0"/>
              <a:t>and </a:t>
            </a:r>
            <a:r>
              <a:rPr lang="en-US" i="1" dirty="0" smtClean="0">
                <a:solidFill>
                  <a:srgbClr val="FF0000"/>
                </a:solidFill>
              </a:rPr>
              <a:t>cognitive interpretation</a:t>
            </a:r>
            <a:r>
              <a:rPr lang="en-US" i="1" dirty="0" smtClean="0"/>
              <a:t>.</a:t>
            </a:r>
          </a:p>
          <a:p>
            <a:endParaRPr lang="en-US" dirty="0" smtClean="0"/>
          </a:p>
          <a:p>
            <a:r>
              <a:rPr lang="en-US" dirty="0" smtClean="0"/>
              <a:t>One of the best ways to remember anything is to place an </a:t>
            </a:r>
            <a:r>
              <a:rPr lang="en-US" dirty="0" smtClean="0">
                <a:solidFill>
                  <a:srgbClr val="FF0000"/>
                </a:solidFill>
              </a:rPr>
              <a:t>“</a:t>
            </a:r>
            <a:r>
              <a:rPr lang="en-US" i="1" dirty="0" smtClean="0">
                <a:solidFill>
                  <a:srgbClr val="FF0000"/>
                </a:solidFill>
              </a:rPr>
              <a:t>Emotional Marker” </a:t>
            </a:r>
            <a:r>
              <a:rPr lang="en-US" dirty="0" smtClean="0"/>
              <a:t>to it.</a:t>
            </a:r>
          </a:p>
          <a:p>
            <a:endParaRPr lang="en-US" dirty="0" smtClean="0"/>
          </a:p>
          <a:p>
            <a:r>
              <a:rPr lang="en-US" dirty="0" smtClean="0"/>
              <a:t>When we are emotionally effected by a memory, we are more likely to remember it.</a:t>
            </a:r>
          </a:p>
          <a:p>
            <a:endParaRPr lang="en-US" dirty="0" smtClean="0"/>
          </a:p>
          <a:p>
            <a:r>
              <a:rPr lang="en-US" dirty="0" smtClean="0"/>
              <a:t>Ex. 9/11, a sudden death of a loved one, memories of old pets, </a:t>
            </a:r>
            <a:r>
              <a:rPr lang="en-US" dirty="0" smtClean="0">
                <a:solidFill>
                  <a:srgbClr val="FF0000"/>
                </a:solidFill>
              </a:rPr>
              <a:t>bad tests grades.</a:t>
            </a:r>
            <a:endParaRPr lang="en-US" dirty="0" smtClean="0"/>
          </a:p>
        </p:txBody>
      </p:sp>
    </p:spTree>
    <p:extLst>
      <p:ext uri="{BB962C8B-B14F-4D97-AF65-F5344CB8AC3E}">
        <p14:creationId xmlns:p14="http://schemas.microsoft.com/office/powerpoint/2010/main" val="1412919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13.1 Review</a:t>
            </a:r>
            <a:endParaRPr lang="en-US" dirty="0"/>
          </a:p>
        </p:txBody>
      </p:sp>
      <p:sp>
        <p:nvSpPr>
          <p:cNvPr id="3" name="Content Placeholder 2"/>
          <p:cNvSpPr>
            <a:spLocks noGrp="1"/>
          </p:cNvSpPr>
          <p:nvPr>
            <p:ph idx="1"/>
          </p:nvPr>
        </p:nvSpPr>
        <p:spPr/>
        <p:txBody>
          <a:bodyPr/>
          <a:lstStyle/>
          <a:p>
            <a:r>
              <a:rPr lang="en-US" dirty="0" smtClean="0"/>
              <a:t>1. What is a </a:t>
            </a:r>
            <a:r>
              <a:rPr lang="en-US" dirty="0" smtClean="0">
                <a:solidFill>
                  <a:srgbClr val="FF0000"/>
                </a:solidFill>
              </a:rPr>
              <a:t>PRIMARY EMOTION</a:t>
            </a:r>
            <a:r>
              <a:rPr lang="en-US" dirty="0" smtClean="0"/>
              <a:t>? List them.</a:t>
            </a:r>
          </a:p>
          <a:p>
            <a:endParaRPr lang="en-US" dirty="0" smtClean="0"/>
          </a:p>
          <a:p>
            <a:r>
              <a:rPr lang="en-US" dirty="0" smtClean="0"/>
              <a:t>2. Who was the first person to academically define emotions as a evolutionary trait?</a:t>
            </a:r>
          </a:p>
          <a:p>
            <a:endParaRPr lang="en-US" dirty="0" smtClean="0"/>
          </a:p>
          <a:p>
            <a:r>
              <a:rPr lang="en-US" dirty="0" smtClean="0"/>
              <a:t>3. What is the responsibility of the </a:t>
            </a:r>
            <a:r>
              <a:rPr lang="en-US" dirty="0" smtClean="0">
                <a:solidFill>
                  <a:srgbClr val="FF0000"/>
                </a:solidFill>
              </a:rPr>
              <a:t>LEFT PREFRONTAL CORTEX</a:t>
            </a:r>
            <a:r>
              <a:rPr lang="en-US" dirty="0" smtClean="0"/>
              <a:t>?</a:t>
            </a:r>
          </a:p>
          <a:p>
            <a:endParaRPr lang="en-US" dirty="0"/>
          </a:p>
          <a:p>
            <a:r>
              <a:rPr lang="en-US" dirty="0" smtClean="0"/>
              <a:t>4. What is the best way to remember something?</a:t>
            </a:r>
          </a:p>
        </p:txBody>
      </p:sp>
    </p:spTree>
    <p:extLst>
      <p:ext uri="{BB962C8B-B14F-4D97-AF65-F5344CB8AC3E}">
        <p14:creationId xmlns:p14="http://schemas.microsoft.com/office/powerpoint/2010/main" val="3604307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Emotions and Culture</a:t>
            </a:r>
            <a:endParaRPr lang="en-US" dirty="0"/>
          </a:p>
        </p:txBody>
      </p:sp>
      <p:sp>
        <p:nvSpPr>
          <p:cNvPr id="3" name="Subtitle 2"/>
          <p:cNvSpPr>
            <a:spLocks noGrp="1"/>
          </p:cNvSpPr>
          <p:nvPr>
            <p:ph type="subTitle" idx="1"/>
          </p:nvPr>
        </p:nvSpPr>
        <p:spPr/>
        <p:txBody>
          <a:bodyPr>
            <a:normAutofit/>
          </a:bodyPr>
          <a:lstStyle/>
          <a:p>
            <a:r>
              <a:rPr lang="en-US" sz="5400" dirty="0" smtClean="0"/>
              <a:t>13.2</a:t>
            </a:r>
            <a:endParaRPr lang="en-US" sz="5400" dirty="0"/>
          </a:p>
        </p:txBody>
      </p:sp>
    </p:spTree>
    <p:extLst>
      <p:ext uri="{BB962C8B-B14F-4D97-AF65-F5344CB8AC3E}">
        <p14:creationId xmlns:p14="http://schemas.microsoft.com/office/powerpoint/2010/main" val="564054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Would </a:t>
            </a:r>
            <a:r>
              <a:rPr lang="en-US" dirty="0"/>
              <a:t>Y</a:t>
            </a:r>
            <a:r>
              <a:rPr lang="en-US" dirty="0" smtClean="0"/>
              <a:t>ou </a:t>
            </a:r>
            <a:r>
              <a:rPr lang="en-US" dirty="0"/>
              <a:t>R</a:t>
            </a:r>
            <a:r>
              <a:rPr lang="en-US" dirty="0" smtClean="0"/>
              <a:t>espond?</a:t>
            </a:r>
            <a:br>
              <a:rPr lang="en-US" dirty="0" smtClean="0"/>
            </a:br>
            <a:endParaRPr lang="en-US" dirty="0"/>
          </a:p>
        </p:txBody>
      </p:sp>
      <p:sp>
        <p:nvSpPr>
          <p:cNvPr id="3" name="Content Placeholder 2"/>
          <p:cNvSpPr>
            <a:spLocks noGrp="1"/>
          </p:cNvSpPr>
          <p:nvPr>
            <p:ph idx="1"/>
          </p:nvPr>
        </p:nvSpPr>
        <p:spPr>
          <a:xfrm>
            <a:off x="838200" y="1079500"/>
            <a:ext cx="10515600" cy="5473700"/>
          </a:xfrm>
        </p:spPr>
        <p:txBody>
          <a:bodyPr>
            <a:normAutofit/>
          </a:bodyPr>
          <a:lstStyle/>
          <a:p>
            <a:pPr marL="0" indent="0" algn="ctr">
              <a:buNone/>
            </a:pPr>
            <a:r>
              <a:rPr lang="en-US" dirty="0" smtClean="0">
                <a:solidFill>
                  <a:srgbClr val="C00000"/>
                </a:solidFill>
              </a:rPr>
              <a:t>Do Not Copy</a:t>
            </a:r>
          </a:p>
          <a:p>
            <a:pPr marL="0" indent="0" algn="ctr">
              <a:buNone/>
            </a:pPr>
            <a:r>
              <a:rPr lang="en-US" dirty="0" smtClean="0"/>
              <a:t>Imagine:</a:t>
            </a:r>
          </a:p>
          <a:p>
            <a:pPr marL="0" indent="0">
              <a:buNone/>
            </a:pPr>
            <a:r>
              <a:rPr lang="en-US" dirty="0" smtClean="0"/>
              <a:t>Imagine you are living with the love of your life. You and your partner have a house together and plan on spending your lives together. One day your significant other picks a stranger up from the side of the road. They look like they needed help. Your important person invites them over for dinner with you. They then after dinner your significant other  offers them to spend the night at your house. Now in the morning you go to Dunkin to get breakfast </a:t>
            </a:r>
            <a:r>
              <a:rPr lang="en-US" dirty="0" smtClean="0">
                <a:solidFill>
                  <a:srgbClr val="FF0000"/>
                </a:solidFill>
              </a:rPr>
              <a:t>20 minutes away.</a:t>
            </a:r>
            <a:r>
              <a:rPr lang="en-US" dirty="0" smtClean="0"/>
              <a:t> When you </a:t>
            </a:r>
            <a:r>
              <a:rPr lang="en-US" u="sng" dirty="0" smtClean="0">
                <a:solidFill>
                  <a:srgbClr val="FF0000"/>
                </a:solidFill>
              </a:rPr>
              <a:t>return</a:t>
            </a:r>
            <a:r>
              <a:rPr lang="en-US" dirty="0" smtClean="0">
                <a:solidFill>
                  <a:srgbClr val="FF0000"/>
                </a:solidFill>
              </a:rPr>
              <a:t> </a:t>
            </a:r>
            <a:r>
              <a:rPr lang="en-US" u="sng" dirty="0" smtClean="0">
                <a:solidFill>
                  <a:srgbClr val="FF0000"/>
                </a:solidFill>
              </a:rPr>
              <a:t>you find your significant other and the stranger making out in your livingroom.</a:t>
            </a:r>
            <a:r>
              <a:rPr lang="en-US" dirty="0" smtClean="0">
                <a:solidFill>
                  <a:srgbClr val="FF0000"/>
                </a:solidFill>
              </a:rPr>
              <a:t> </a:t>
            </a:r>
            <a:r>
              <a:rPr lang="en-US" dirty="0" smtClean="0"/>
              <a:t>How do you feel? What would you do?</a:t>
            </a:r>
          </a:p>
          <a:p>
            <a:pPr marL="0" indent="0" algn="ctr">
              <a:buNone/>
            </a:pPr>
            <a:r>
              <a:rPr lang="en-US" b="1" dirty="0" smtClean="0"/>
              <a:t>Write a 3 sentence response.</a:t>
            </a:r>
          </a:p>
          <a:p>
            <a:endParaRPr lang="en-US" dirty="0"/>
          </a:p>
        </p:txBody>
      </p:sp>
    </p:spTree>
    <p:extLst>
      <p:ext uri="{BB962C8B-B14F-4D97-AF65-F5344CB8AC3E}">
        <p14:creationId xmlns:p14="http://schemas.microsoft.com/office/powerpoint/2010/main" val="18614853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Reactions</a:t>
            </a:r>
            <a:endParaRPr lang="en-US" dirty="0"/>
          </a:p>
        </p:txBody>
      </p:sp>
      <p:sp>
        <p:nvSpPr>
          <p:cNvPr id="3" name="Content Placeholder 2"/>
          <p:cNvSpPr>
            <a:spLocks noGrp="1"/>
          </p:cNvSpPr>
          <p:nvPr>
            <p:ph idx="1"/>
          </p:nvPr>
        </p:nvSpPr>
        <p:spPr/>
        <p:txBody>
          <a:bodyPr>
            <a:normAutofit fontScale="92500"/>
          </a:bodyPr>
          <a:lstStyle/>
          <a:p>
            <a:r>
              <a:rPr lang="en-US" sz="3000" dirty="0"/>
              <a:t>In </a:t>
            </a:r>
            <a:r>
              <a:rPr lang="en-US" sz="3000" b="1" i="1" dirty="0" smtClean="0"/>
              <a:t>America</a:t>
            </a:r>
            <a:r>
              <a:rPr lang="en-US" sz="3000" b="1" dirty="0" smtClean="0"/>
              <a:t> </a:t>
            </a:r>
            <a:r>
              <a:rPr lang="en-US" sz="3000" dirty="0"/>
              <a:t>we would be </a:t>
            </a:r>
            <a:r>
              <a:rPr lang="en-US" sz="3000" dirty="0" smtClean="0"/>
              <a:t>likely fuming </a:t>
            </a:r>
            <a:r>
              <a:rPr lang="en-US" sz="3000" dirty="0"/>
              <a:t>mad </a:t>
            </a:r>
          </a:p>
          <a:p>
            <a:endParaRPr lang="en-US" sz="3000" dirty="0" smtClean="0"/>
          </a:p>
          <a:p>
            <a:r>
              <a:rPr lang="en-US" sz="3000" dirty="0" smtClean="0"/>
              <a:t>In </a:t>
            </a:r>
            <a:r>
              <a:rPr lang="en-US" sz="3000" dirty="0"/>
              <a:t>the </a:t>
            </a:r>
            <a:r>
              <a:rPr lang="en-US" sz="3000" b="1" i="1" dirty="0"/>
              <a:t>Pawnee Indian </a:t>
            </a:r>
            <a:r>
              <a:rPr lang="en-US" sz="3000" i="1" dirty="0"/>
              <a:t>Nation </a:t>
            </a:r>
            <a:r>
              <a:rPr lang="en-US" sz="3000" dirty="0"/>
              <a:t>just the significant other offering dinner would send the other into </a:t>
            </a:r>
            <a:r>
              <a:rPr lang="en-US" sz="3000" dirty="0" smtClean="0"/>
              <a:t>anger</a:t>
            </a:r>
            <a:endParaRPr lang="en-US" sz="3000" dirty="0"/>
          </a:p>
          <a:p>
            <a:endParaRPr lang="en-US" sz="3000" dirty="0" smtClean="0"/>
          </a:p>
          <a:p>
            <a:r>
              <a:rPr lang="en-US" sz="3000" dirty="0" smtClean="0"/>
              <a:t>In </a:t>
            </a:r>
            <a:r>
              <a:rPr lang="en-US" sz="3000" b="1" i="1" dirty="0" smtClean="0"/>
              <a:t>rural </a:t>
            </a:r>
            <a:r>
              <a:rPr lang="en-US" sz="3000" b="1" i="1" dirty="0"/>
              <a:t>India </a:t>
            </a:r>
            <a:r>
              <a:rPr lang="en-US" sz="3000" dirty="0"/>
              <a:t>nothing might happen as a couple is allowed to take more lovers if the other person is fine </a:t>
            </a:r>
          </a:p>
          <a:p>
            <a:endParaRPr lang="en-US" sz="3000" dirty="0" smtClean="0"/>
          </a:p>
          <a:p>
            <a:r>
              <a:rPr lang="en-US" sz="3000" dirty="0" smtClean="0"/>
              <a:t>A </a:t>
            </a:r>
            <a:r>
              <a:rPr lang="en-US" sz="3000" b="1" i="1" dirty="0"/>
              <a:t>Inuit</a:t>
            </a:r>
            <a:r>
              <a:rPr lang="en-US" sz="3000" i="1" dirty="0"/>
              <a:t> </a:t>
            </a:r>
            <a:r>
              <a:rPr lang="en-US" sz="3000" dirty="0"/>
              <a:t>husband is obligated to offer his wife to a stranger </a:t>
            </a:r>
            <a:r>
              <a:rPr lang="en-US" sz="3000" dirty="0" smtClean="0"/>
              <a:t>only once</a:t>
            </a:r>
            <a:endParaRPr lang="en-US" sz="3000" dirty="0"/>
          </a:p>
          <a:p>
            <a:endParaRPr lang="en-US" dirty="0"/>
          </a:p>
        </p:txBody>
      </p:sp>
    </p:spTree>
    <p:extLst>
      <p:ext uri="{BB962C8B-B14F-4D97-AF65-F5344CB8AC3E}">
        <p14:creationId xmlns:p14="http://schemas.microsoft.com/office/powerpoint/2010/main" val="2930944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Varieties of Emotion</a:t>
            </a:r>
            <a:endParaRPr lang="en-US" dirty="0"/>
          </a:p>
        </p:txBody>
      </p:sp>
      <p:sp>
        <p:nvSpPr>
          <p:cNvPr id="3" name="Content Placeholder 2"/>
          <p:cNvSpPr>
            <a:spLocks noGrp="1"/>
          </p:cNvSpPr>
          <p:nvPr>
            <p:ph sz="half" idx="1"/>
          </p:nvPr>
        </p:nvSpPr>
        <p:spPr>
          <a:xfrm>
            <a:off x="838200" y="1498600"/>
            <a:ext cx="7797800" cy="4678363"/>
          </a:xfrm>
        </p:spPr>
        <p:txBody>
          <a:bodyPr>
            <a:normAutofit fontScale="77500" lnSpcReduction="20000"/>
          </a:bodyPr>
          <a:lstStyle/>
          <a:p>
            <a:r>
              <a:rPr lang="en-US" sz="3600" dirty="0" smtClean="0"/>
              <a:t>Different cultures have specific names for certain emotions.</a:t>
            </a:r>
          </a:p>
          <a:p>
            <a:pPr marL="0" indent="0">
              <a:buNone/>
            </a:pPr>
            <a:endParaRPr lang="en-US" sz="3600" dirty="0" smtClean="0"/>
          </a:p>
          <a:p>
            <a:r>
              <a:rPr lang="en-US" sz="3600" i="1" dirty="0" smtClean="0"/>
              <a:t>Schadenfreude- </a:t>
            </a:r>
            <a:r>
              <a:rPr lang="en-US" sz="3600" dirty="0" smtClean="0"/>
              <a:t>German: Feeling JOY at another's suffering.</a:t>
            </a:r>
          </a:p>
          <a:p>
            <a:pPr marL="0" indent="0">
              <a:buNone/>
            </a:pPr>
            <a:endParaRPr lang="en-US" sz="3600" dirty="0" smtClean="0"/>
          </a:p>
          <a:p>
            <a:r>
              <a:rPr lang="en-US" sz="3600" i="1" dirty="0" smtClean="0"/>
              <a:t>Hagaii- </a:t>
            </a:r>
            <a:r>
              <a:rPr lang="en-US" sz="3600" dirty="0" smtClean="0"/>
              <a:t>Helpless anguish. Most often described by those who were about to commit seppuku.</a:t>
            </a:r>
          </a:p>
          <a:p>
            <a:pPr marL="0" indent="0">
              <a:buNone/>
            </a:pPr>
            <a:endParaRPr lang="en-US" sz="3600" dirty="0" smtClean="0"/>
          </a:p>
          <a:p>
            <a:r>
              <a:rPr lang="en-US" sz="3600" dirty="0" smtClean="0"/>
              <a:t>These are </a:t>
            </a:r>
            <a:r>
              <a:rPr lang="en-US" sz="3600" dirty="0" smtClean="0">
                <a:solidFill>
                  <a:srgbClr val="FF0000"/>
                </a:solidFill>
              </a:rPr>
              <a:t>SECONDARY EMOTIONS. </a:t>
            </a:r>
            <a:r>
              <a:rPr lang="en-US" sz="3600" dirty="0" smtClean="0"/>
              <a:t>Emotions related to ones culture.</a:t>
            </a:r>
          </a:p>
          <a:p>
            <a:endParaRPr lang="en-US" i="1" dirty="0"/>
          </a:p>
        </p:txBody>
      </p:sp>
      <p:pic>
        <p:nvPicPr>
          <p:cNvPr id="4" name="Picture 3"/>
          <p:cNvPicPr>
            <a:picLocks noChangeAspect="1"/>
          </p:cNvPicPr>
          <p:nvPr/>
        </p:nvPicPr>
        <p:blipFill>
          <a:blip r:embed="rId2"/>
          <a:stretch>
            <a:fillRect/>
          </a:stretch>
        </p:blipFill>
        <p:spPr>
          <a:xfrm>
            <a:off x="8741236" y="1498600"/>
            <a:ext cx="2968164" cy="4514850"/>
          </a:xfrm>
          <a:prstGeom prst="rect">
            <a:avLst/>
          </a:prstGeom>
        </p:spPr>
      </p:pic>
    </p:spTree>
    <p:extLst>
      <p:ext uri="{BB962C8B-B14F-4D97-AF65-F5344CB8AC3E}">
        <p14:creationId xmlns:p14="http://schemas.microsoft.com/office/powerpoint/2010/main" val="1374668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this symbol mean to you?</a:t>
            </a:r>
            <a:endParaRPr lang="en-US" dirty="0"/>
          </a:p>
        </p:txBody>
      </p:sp>
      <p:sp>
        <p:nvSpPr>
          <p:cNvPr id="3" name="Content Placeholder 2"/>
          <p:cNvSpPr>
            <a:spLocks noGrp="1"/>
          </p:cNvSpPr>
          <p:nvPr>
            <p:ph idx="1"/>
          </p:nvPr>
        </p:nvSpPr>
        <p:spPr/>
        <p:txBody>
          <a:bodyPr/>
          <a:lstStyle/>
          <a:p>
            <a:endParaRPr lang="en-US" dirty="0"/>
          </a:p>
        </p:txBody>
      </p:sp>
      <p:pic>
        <p:nvPicPr>
          <p:cNvPr id="2050" name="Picture 2" descr="Image result for hook em horns sig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574" y="2108199"/>
            <a:ext cx="4378325" cy="437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562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Communicating Emotions</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3000" dirty="0" smtClean="0"/>
              <a:t>Every culture/ time period has a set rules to communicate emotions.</a:t>
            </a:r>
          </a:p>
          <a:p>
            <a:endParaRPr lang="en-US" sz="3000" dirty="0" smtClean="0"/>
          </a:p>
          <a:p>
            <a:r>
              <a:rPr lang="en-US" sz="3000" dirty="0" smtClean="0"/>
              <a:t>Ex. #1: In Japan since the end of WWII writing someone’s name in </a:t>
            </a:r>
            <a:r>
              <a:rPr lang="en-US" sz="3000" dirty="0" smtClean="0">
                <a:solidFill>
                  <a:srgbClr val="FF0000"/>
                </a:solidFill>
              </a:rPr>
              <a:t>RED </a:t>
            </a:r>
            <a:r>
              <a:rPr lang="en-US" sz="3000" dirty="0" smtClean="0"/>
              <a:t>has been associated with meaning you want them dead. </a:t>
            </a:r>
          </a:p>
          <a:p>
            <a:endParaRPr lang="en-US" sz="3000" dirty="0" smtClean="0">
              <a:solidFill>
                <a:srgbClr val="00B050"/>
              </a:solidFill>
            </a:endParaRPr>
          </a:p>
          <a:p>
            <a:r>
              <a:rPr lang="en-US" sz="3000" dirty="0" smtClean="0">
                <a:solidFill>
                  <a:srgbClr val="00B050"/>
                </a:solidFill>
              </a:rPr>
              <a:t>GREEN </a:t>
            </a:r>
            <a:r>
              <a:rPr lang="en-US" sz="3000" dirty="0" smtClean="0"/>
              <a:t>symbolizes peace and happiness</a:t>
            </a:r>
          </a:p>
          <a:p>
            <a:endParaRPr lang="en-US" sz="3000" dirty="0">
              <a:solidFill>
                <a:srgbClr val="00B050"/>
              </a:solidFill>
            </a:endParaRPr>
          </a:p>
          <a:p>
            <a:r>
              <a:rPr lang="en-US" sz="3000" dirty="0" smtClean="0"/>
              <a:t>Ex. #2: Texas University (Hook em Horns!)   Italy: Your wife is cheating!</a:t>
            </a:r>
          </a:p>
        </p:txBody>
      </p:sp>
      <p:sp>
        <p:nvSpPr>
          <p:cNvPr id="4" name="AutoShape 2" descr="Image result for hook em horns sig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144253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Display Rules</a:t>
            </a:r>
            <a:endParaRPr lang="en-US" dirty="0"/>
          </a:p>
        </p:txBody>
      </p:sp>
      <p:sp>
        <p:nvSpPr>
          <p:cNvPr id="3" name="Content Placeholder 2"/>
          <p:cNvSpPr>
            <a:spLocks noGrp="1"/>
          </p:cNvSpPr>
          <p:nvPr>
            <p:ph idx="1"/>
          </p:nvPr>
        </p:nvSpPr>
        <p:spPr/>
        <p:txBody>
          <a:bodyPr>
            <a:normAutofit fontScale="70000" lnSpcReduction="20000"/>
          </a:bodyPr>
          <a:lstStyle/>
          <a:p>
            <a:r>
              <a:rPr lang="en-US" sz="4100" dirty="0"/>
              <a:t>G</a:t>
            </a:r>
            <a:r>
              <a:rPr lang="en-US" sz="4100" dirty="0" smtClean="0"/>
              <a:t>overn how a person is suppose to show emotion in a situation</a:t>
            </a:r>
          </a:p>
          <a:p>
            <a:endParaRPr lang="en-US" sz="4100" dirty="0"/>
          </a:p>
          <a:p>
            <a:r>
              <a:rPr lang="en-US" sz="4100" dirty="0" smtClean="0"/>
              <a:t>Ex. Funerals: Some cry outwards / or tearless; others will dance and drink</a:t>
            </a:r>
          </a:p>
          <a:p>
            <a:endParaRPr lang="en-US" sz="4100" dirty="0" smtClean="0"/>
          </a:p>
          <a:p>
            <a:r>
              <a:rPr lang="en-US" sz="4100" dirty="0" smtClean="0"/>
              <a:t>Body language has vast variations by country and even sections of some countries.</a:t>
            </a:r>
          </a:p>
          <a:p>
            <a:endParaRPr lang="en-US" sz="4100" dirty="0" smtClean="0"/>
          </a:p>
          <a:p>
            <a:r>
              <a:rPr lang="en-US" sz="4100" dirty="0" smtClean="0"/>
              <a:t>This is why even if you can thoroughly speak another countries language you often are still identified as a tourist.</a:t>
            </a:r>
          </a:p>
          <a:p>
            <a:endParaRPr lang="en-US" dirty="0"/>
          </a:p>
        </p:txBody>
      </p:sp>
    </p:spTree>
    <p:extLst>
      <p:ext uri="{BB962C8B-B14F-4D97-AF65-F5344CB8AC3E}">
        <p14:creationId xmlns:p14="http://schemas.microsoft.com/office/powerpoint/2010/main" val="153095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Nature of Emotion</a:t>
            </a:r>
            <a:endParaRPr lang="en-US" dirty="0"/>
          </a:p>
        </p:txBody>
      </p:sp>
      <p:sp>
        <p:nvSpPr>
          <p:cNvPr id="3" name="Subtitle 2"/>
          <p:cNvSpPr>
            <a:spLocks noGrp="1"/>
          </p:cNvSpPr>
          <p:nvPr>
            <p:ph type="subTitle" idx="1"/>
          </p:nvPr>
        </p:nvSpPr>
        <p:spPr/>
        <p:txBody>
          <a:bodyPr>
            <a:normAutofit/>
          </a:bodyPr>
          <a:lstStyle/>
          <a:p>
            <a:r>
              <a:rPr lang="en-US" sz="4000" dirty="0" smtClean="0"/>
              <a:t>Section 1</a:t>
            </a:r>
            <a:endParaRPr lang="en-US" sz="4000" dirty="0"/>
          </a:p>
        </p:txBody>
      </p:sp>
    </p:spTree>
    <p:extLst>
      <p:ext uri="{BB962C8B-B14F-4D97-AF65-F5344CB8AC3E}">
        <p14:creationId xmlns:p14="http://schemas.microsoft.com/office/powerpoint/2010/main" val="3090710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Emotion</a:t>
            </a:r>
            <a:endParaRPr lang="en-US" dirty="0"/>
          </a:p>
        </p:txBody>
      </p:sp>
      <p:sp>
        <p:nvSpPr>
          <p:cNvPr id="3" name="Text Placeholder 2"/>
          <p:cNvSpPr>
            <a:spLocks noGrp="1"/>
          </p:cNvSpPr>
          <p:nvPr>
            <p:ph type="body" idx="1"/>
          </p:nvPr>
        </p:nvSpPr>
        <p:spPr/>
        <p:txBody>
          <a:bodyPr>
            <a:normAutofit/>
          </a:bodyPr>
          <a:lstStyle/>
          <a:p>
            <a:r>
              <a:rPr lang="en-US" sz="3600" dirty="0" smtClean="0"/>
              <a:t>Women</a:t>
            </a:r>
            <a:endParaRPr lang="en-US" sz="3600" dirty="0"/>
          </a:p>
        </p:txBody>
      </p:sp>
      <p:sp>
        <p:nvSpPr>
          <p:cNvPr id="4" name="Content Placeholder 3"/>
          <p:cNvSpPr>
            <a:spLocks noGrp="1"/>
          </p:cNvSpPr>
          <p:nvPr>
            <p:ph sz="half" idx="2"/>
          </p:nvPr>
        </p:nvSpPr>
        <p:spPr/>
        <p:txBody>
          <a:bodyPr>
            <a:normAutofit fontScale="92500" lnSpcReduction="20000"/>
          </a:bodyPr>
          <a:lstStyle/>
          <a:p>
            <a:r>
              <a:rPr lang="en-US" dirty="0"/>
              <a:t>M</a:t>
            </a:r>
            <a:r>
              <a:rPr lang="en-US" dirty="0" smtClean="0"/>
              <a:t>ore </a:t>
            </a:r>
            <a:r>
              <a:rPr lang="en-US" dirty="0"/>
              <a:t>likely to suffer from emotional disorders </a:t>
            </a:r>
            <a:endParaRPr lang="en-US" dirty="0" smtClean="0"/>
          </a:p>
          <a:p>
            <a:endParaRPr lang="en-US" dirty="0"/>
          </a:p>
          <a:p>
            <a:r>
              <a:rPr lang="en-US" dirty="0" smtClean="0"/>
              <a:t>More likely to seek treatment for emotional disorders</a:t>
            </a:r>
          </a:p>
          <a:p>
            <a:endParaRPr lang="en-US" dirty="0"/>
          </a:p>
          <a:p>
            <a:r>
              <a:rPr lang="en-US" dirty="0" smtClean="0"/>
              <a:t>Express grief and sadness more outwardly</a:t>
            </a:r>
          </a:p>
          <a:p>
            <a:endParaRPr lang="en-US" dirty="0"/>
          </a:p>
          <a:p>
            <a:r>
              <a:rPr lang="en-US" dirty="0" smtClean="0"/>
              <a:t>Won’t express anger as easily</a:t>
            </a:r>
            <a:endParaRPr lang="en-US" dirty="0"/>
          </a:p>
          <a:p>
            <a:endParaRPr lang="en-US" dirty="0" smtClean="0"/>
          </a:p>
          <a:p>
            <a:endParaRPr lang="en-US" dirty="0"/>
          </a:p>
        </p:txBody>
      </p:sp>
      <p:sp>
        <p:nvSpPr>
          <p:cNvPr id="5" name="Text Placeholder 4"/>
          <p:cNvSpPr>
            <a:spLocks noGrp="1"/>
          </p:cNvSpPr>
          <p:nvPr>
            <p:ph type="body" sz="quarter" idx="3"/>
          </p:nvPr>
        </p:nvSpPr>
        <p:spPr/>
        <p:txBody>
          <a:bodyPr>
            <a:normAutofit/>
          </a:bodyPr>
          <a:lstStyle/>
          <a:p>
            <a:r>
              <a:rPr lang="en-US" sz="3600" dirty="0" smtClean="0"/>
              <a:t>Men</a:t>
            </a:r>
            <a:endParaRPr lang="en-US" sz="3600" dirty="0"/>
          </a:p>
        </p:txBody>
      </p:sp>
      <p:sp>
        <p:nvSpPr>
          <p:cNvPr id="6" name="Content Placeholder 5"/>
          <p:cNvSpPr>
            <a:spLocks noGrp="1"/>
          </p:cNvSpPr>
          <p:nvPr>
            <p:ph sz="quarter" idx="4"/>
          </p:nvPr>
        </p:nvSpPr>
        <p:spPr/>
        <p:txBody>
          <a:bodyPr/>
          <a:lstStyle/>
          <a:p>
            <a:r>
              <a:rPr lang="en-US" sz="3200" dirty="0" smtClean="0"/>
              <a:t>Less likely to REPORT emotional disorders</a:t>
            </a:r>
          </a:p>
          <a:p>
            <a:endParaRPr lang="en-US" sz="3200" dirty="0"/>
          </a:p>
          <a:p>
            <a:r>
              <a:rPr lang="en-US" sz="3200" dirty="0" smtClean="0"/>
              <a:t>Repress feelings of grief or grieve inwardly</a:t>
            </a:r>
          </a:p>
          <a:p>
            <a:endParaRPr lang="en-US" sz="3200" dirty="0"/>
          </a:p>
          <a:p>
            <a:r>
              <a:rPr lang="en-US" sz="3200" dirty="0" smtClean="0"/>
              <a:t>Express anger freely</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104113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2 Review</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1. What are </a:t>
            </a:r>
            <a:r>
              <a:rPr lang="en-US" sz="3200" dirty="0" smtClean="0">
                <a:solidFill>
                  <a:srgbClr val="FF0000"/>
                </a:solidFill>
              </a:rPr>
              <a:t>SECONDARY</a:t>
            </a:r>
            <a:r>
              <a:rPr lang="en-US" sz="3200" dirty="0" smtClean="0"/>
              <a:t> emotions?</a:t>
            </a:r>
          </a:p>
          <a:p>
            <a:endParaRPr lang="en-US" sz="3200" dirty="0" smtClean="0"/>
          </a:p>
          <a:p>
            <a:r>
              <a:rPr lang="en-US" sz="3200" dirty="0" smtClean="0"/>
              <a:t>2. Name and describe 1 of the 2 given secondary emotions.</a:t>
            </a:r>
          </a:p>
          <a:p>
            <a:endParaRPr lang="en-US" sz="3200" dirty="0" smtClean="0"/>
          </a:p>
          <a:p>
            <a:r>
              <a:rPr lang="en-US" sz="3200" dirty="0" smtClean="0"/>
              <a:t>3. What are </a:t>
            </a:r>
            <a:r>
              <a:rPr lang="en-US" sz="3200" dirty="0" smtClean="0">
                <a:solidFill>
                  <a:srgbClr val="FF0000"/>
                </a:solidFill>
              </a:rPr>
              <a:t>DISPLAY RULES</a:t>
            </a:r>
            <a:r>
              <a:rPr lang="en-US" sz="3200" dirty="0" smtClean="0"/>
              <a:t>?</a:t>
            </a:r>
          </a:p>
          <a:p>
            <a:endParaRPr lang="en-US" sz="3200" dirty="0" smtClean="0"/>
          </a:p>
          <a:p>
            <a:r>
              <a:rPr lang="en-US" sz="3200" dirty="0" smtClean="0"/>
              <a:t>4. Which gender is more likely to suffer from depression and mental health problems?</a:t>
            </a:r>
          </a:p>
          <a:p>
            <a:endParaRPr lang="en-US"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3379299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Nature of Stress</a:t>
            </a:r>
            <a:endParaRPr lang="en-US" dirty="0"/>
          </a:p>
        </p:txBody>
      </p:sp>
      <p:sp>
        <p:nvSpPr>
          <p:cNvPr id="5" name="Subtitle 4"/>
          <p:cNvSpPr>
            <a:spLocks noGrp="1"/>
          </p:cNvSpPr>
          <p:nvPr>
            <p:ph type="subTitle" idx="1"/>
          </p:nvPr>
        </p:nvSpPr>
        <p:spPr/>
        <p:txBody>
          <a:bodyPr>
            <a:normAutofit/>
          </a:bodyPr>
          <a:lstStyle/>
          <a:p>
            <a:r>
              <a:rPr lang="en-US" sz="3600" dirty="0" smtClean="0"/>
              <a:t>13.3</a:t>
            </a:r>
            <a:endParaRPr lang="en-US" sz="3600" dirty="0"/>
          </a:p>
        </p:txBody>
      </p:sp>
    </p:spTree>
    <p:extLst>
      <p:ext uri="{BB962C8B-B14F-4D97-AF65-F5344CB8AC3E}">
        <p14:creationId xmlns:p14="http://schemas.microsoft.com/office/powerpoint/2010/main" val="2805395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Stress and the Body</a:t>
            </a:r>
            <a:endParaRPr lang="en-US" dirty="0"/>
          </a:p>
        </p:txBody>
      </p:sp>
      <p:sp>
        <p:nvSpPr>
          <p:cNvPr id="3" name="Content Placeholder 2"/>
          <p:cNvSpPr>
            <a:spLocks noGrp="1"/>
          </p:cNvSpPr>
          <p:nvPr>
            <p:ph idx="1"/>
          </p:nvPr>
        </p:nvSpPr>
        <p:spPr/>
        <p:txBody>
          <a:bodyPr>
            <a:noAutofit/>
          </a:bodyPr>
          <a:lstStyle/>
          <a:p>
            <a:r>
              <a:rPr lang="en-US" dirty="0" smtClean="0"/>
              <a:t>The modern study of stress began with </a:t>
            </a:r>
            <a:r>
              <a:rPr lang="en-US" sz="4000" b="1" dirty="0" smtClean="0">
                <a:solidFill>
                  <a:srgbClr val="FF0000"/>
                </a:solidFill>
              </a:rPr>
              <a:t>Hans Selye</a:t>
            </a:r>
            <a:r>
              <a:rPr lang="en-US" dirty="0" smtClean="0">
                <a:solidFill>
                  <a:srgbClr val="FF0000"/>
                </a:solidFill>
              </a:rPr>
              <a:t> </a:t>
            </a:r>
            <a:r>
              <a:rPr lang="en-US" dirty="0" smtClean="0"/>
              <a:t>in his 1956 book </a:t>
            </a:r>
            <a:r>
              <a:rPr lang="en-US" i="1" dirty="0" smtClean="0"/>
              <a:t>The Stress of Life</a:t>
            </a:r>
            <a:r>
              <a:rPr lang="en-US" dirty="0" smtClean="0"/>
              <a:t>.</a:t>
            </a:r>
          </a:p>
          <a:p>
            <a:endParaRPr lang="en-US" dirty="0" smtClean="0"/>
          </a:p>
          <a:p>
            <a:r>
              <a:rPr lang="en-US" dirty="0" smtClean="0"/>
              <a:t>Before Selye stress was just considered “part of life” and should be dealt with internally.</a:t>
            </a:r>
          </a:p>
          <a:p>
            <a:endParaRPr lang="en-US" dirty="0" smtClean="0"/>
          </a:p>
          <a:p>
            <a:r>
              <a:rPr lang="en-US" dirty="0" smtClean="0"/>
              <a:t>Selye’s main theory is that </a:t>
            </a:r>
            <a:r>
              <a:rPr lang="en-US" b="1" i="1" dirty="0" smtClean="0"/>
              <a:t>heat, cold, pain, toxins, and danger disrupts the bodies equilibrium</a:t>
            </a:r>
            <a:r>
              <a:rPr lang="en-US" dirty="0" smtClean="0"/>
              <a:t>.</a:t>
            </a:r>
          </a:p>
          <a:p>
            <a:endParaRPr lang="en-US" dirty="0" smtClean="0"/>
          </a:p>
          <a:p>
            <a:r>
              <a:rPr lang="en-US" dirty="0" smtClean="0"/>
              <a:t>Then the body has to fight these stressors to regain balance.</a:t>
            </a:r>
            <a:endParaRPr lang="en-US" dirty="0"/>
          </a:p>
        </p:txBody>
      </p:sp>
    </p:spTree>
    <p:extLst>
      <p:ext uri="{BB962C8B-B14F-4D97-AF65-F5344CB8AC3E}">
        <p14:creationId xmlns:p14="http://schemas.microsoft.com/office/powerpoint/2010/main" val="38115046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Selye’s Theory</a:t>
            </a:r>
            <a:endParaRPr lang="en-US" dirty="0"/>
          </a:p>
        </p:txBody>
      </p:sp>
      <p:sp>
        <p:nvSpPr>
          <p:cNvPr id="3" name="Content Placeholder 2"/>
          <p:cNvSpPr>
            <a:spLocks noGrp="1"/>
          </p:cNvSpPr>
          <p:nvPr>
            <p:ph idx="1"/>
          </p:nvPr>
        </p:nvSpPr>
        <p:spPr/>
        <p:txBody>
          <a:bodyPr>
            <a:normAutofit/>
          </a:bodyPr>
          <a:lstStyle/>
          <a:p>
            <a:r>
              <a:rPr lang="en-US" sz="3200" dirty="0" smtClean="0"/>
              <a:t>To regain equilibrium the body must go through a series of physiological steps. This is called </a:t>
            </a:r>
            <a:r>
              <a:rPr lang="en-US" sz="3200" dirty="0" smtClean="0">
                <a:solidFill>
                  <a:srgbClr val="FF0000"/>
                </a:solidFill>
              </a:rPr>
              <a:t>general adaption syndrome</a:t>
            </a:r>
            <a:endParaRPr lang="en-US" sz="3200" dirty="0" smtClean="0"/>
          </a:p>
          <a:p>
            <a:endParaRPr lang="en-US" dirty="0" smtClean="0">
              <a:solidFill>
                <a:srgbClr val="FF0000"/>
              </a:solidFill>
            </a:endParaRPr>
          </a:p>
          <a:p>
            <a:r>
              <a:rPr lang="en-US" sz="3200" dirty="0" smtClean="0"/>
              <a:t>1. </a:t>
            </a:r>
            <a:r>
              <a:rPr lang="en-US" sz="3200" i="1" dirty="0" smtClean="0">
                <a:solidFill>
                  <a:srgbClr val="FF0000"/>
                </a:solidFill>
              </a:rPr>
              <a:t>The Alarm Phase- </a:t>
            </a:r>
            <a:r>
              <a:rPr lang="en-US" sz="3200" dirty="0" smtClean="0"/>
              <a:t>The sympathetic nervous system is mobilized. In </a:t>
            </a:r>
            <a:r>
              <a:rPr lang="en-US" sz="3600" dirty="0" smtClean="0"/>
              <a:t>this stage the adrenal glands release ADRENALIN</a:t>
            </a:r>
          </a:p>
          <a:p>
            <a:endParaRPr lang="en-US" sz="3600" dirty="0"/>
          </a:p>
          <a:p>
            <a:r>
              <a:rPr lang="en-US" sz="3600" dirty="0" smtClean="0"/>
              <a:t>“Flight or Fight” response occurs</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226170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Flight or Fight</a:t>
            </a:r>
            <a:endParaRPr lang="en-US" dirty="0"/>
          </a:p>
        </p:txBody>
      </p:sp>
      <p:sp>
        <p:nvSpPr>
          <p:cNvPr id="4" name="Text Placeholder 3"/>
          <p:cNvSpPr>
            <a:spLocks noGrp="1"/>
          </p:cNvSpPr>
          <p:nvPr>
            <p:ph type="body" idx="1"/>
          </p:nvPr>
        </p:nvSpPr>
        <p:spPr/>
        <p:txBody>
          <a:bodyPr/>
          <a:lstStyle/>
          <a:p>
            <a:r>
              <a:rPr lang="en-US" sz="3600" dirty="0" smtClean="0"/>
              <a:t>Positives</a:t>
            </a:r>
            <a:r>
              <a:rPr lang="en-US" dirty="0" smtClean="0"/>
              <a:t> </a:t>
            </a:r>
            <a:endParaRPr lang="en-US" dirty="0"/>
          </a:p>
        </p:txBody>
      </p:sp>
      <p:sp>
        <p:nvSpPr>
          <p:cNvPr id="5" name="Content Placeholder 4"/>
          <p:cNvSpPr>
            <a:spLocks noGrp="1"/>
          </p:cNvSpPr>
          <p:nvPr>
            <p:ph sz="half" idx="2"/>
          </p:nvPr>
        </p:nvSpPr>
        <p:spPr/>
        <p:txBody>
          <a:bodyPr>
            <a:normAutofit fontScale="92500" lnSpcReduction="20000"/>
          </a:bodyPr>
          <a:lstStyle/>
          <a:p>
            <a:r>
              <a:rPr lang="en-US" dirty="0"/>
              <a:t>Increased heart rate (pump more blood to muscles)</a:t>
            </a:r>
          </a:p>
          <a:p>
            <a:endParaRPr lang="en-US" dirty="0"/>
          </a:p>
          <a:p>
            <a:r>
              <a:rPr lang="en-US" dirty="0" smtClean="0"/>
              <a:t>Dilation </a:t>
            </a:r>
            <a:r>
              <a:rPr lang="en-US" dirty="0"/>
              <a:t>of blood vessels (for muscle)</a:t>
            </a:r>
          </a:p>
          <a:p>
            <a:endParaRPr lang="en-US" dirty="0"/>
          </a:p>
          <a:p>
            <a:r>
              <a:rPr lang="en-US" dirty="0"/>
              <a:t>Dilation of pupil (more light</a:t>
            </a:r>
            <a:r>
              <a:rPr lang="en-US" dirty="0" smtClean="0"/>
              <a:t>)</a:t>
            </a:r>
          </a:p>
          <a:p>
            <a:endParaRPr lang="en-US" dirty="0"/>
          </a:p>
          <a:p>
            <a:r>
              <a:rPr lang="en-US" dirty="0"/>
              <a:t>Blood clotting speeds up in case of injury</a:t>
            </a:r>
          </a:p>
          <a:p>
            <a:endParaRPr lang="en-US" dirty="0"/>
          </a:p>
          <a:p>
            <a:endParaRPr lang="en-US" dirty="0"/>
          </a:p>
        </p:txBody>
      </p:sp>
      <p:sp>
        <p:nvSpPr>
          <p:cNvPr id="6" name="Text Placeholder 5"/>
          <p:cNvSpPr>
            <a:spLocks noGrp="1"/>
          </p:cNvSpPr>
          <p:nvPr>
            <p:ph type="body" sz="quarter" idx="3"/>
          </p:nvPr>
        </p:nvSpPr>
        <p:spPr/>
        <p:txBody>
          <a:bodyPr>
            <a:normAutofit/>
          </a:bodyPr>
          <a:lstStyle/>
          <a:p>
            <a:r>
              <a:rPr lang="en-US" sz="3600" dirty="0" smtClean="0"/>
              <a:t>Negatives</a:t>
            </a:r>
            <a:endParaRPr lang="en-US" sz="3600" dirty="0"/>
          </a:p>
        </p:txBody>
      </p:sp>
      <p:sp>
        <p:nvSpPr>
          <p:cNvPr id="7" name="Content Placeholder 6"/>
          <p:cNvSpPr>
            <a:spLocks noGrp="1"/>
          </p:cNvSpPr>
          <p:nvPr>
            <p:ph sz="quarter" idx="4"/>
          </p:nvPr>
        </p:nvSpPr>
        <p:spPr/>
        <p:txBody>
          <a:bodyPr>
            <a:normAutofit lnSpcReduction="10000"/>
          </a:bodyPr>
          <a:lstStyle/>
          <a:p>
            <a:r>
              <a:rPr lang="en-US" dirty="0"/>
              <a:t>Auditory exclusion (hearing loss)</a:t>
            </a:r>
          </a:p>
          <a:p>
            <a:endParaRPr lang="en-US" dirty="0"/>
          </a:p>
          <a:p>
            <a:r>
              <a:rPr lang="en-US" dirty="0"/>
              <a:t>Tunnel vision / Loss of peripheral </a:t>
            </a:r>
            <a:r>
              <a:rPr lang="en-US" dirty="0" smtClean="0"/>
              <a:t>vision</a:t>
            </a:r>
          </a:p>
          <a:p>
            <a:endParaRPr lang="en-US" dirty="0"/>
          </a:p>
          <a:p>
            <a:r>
              <a:rPr lang="en-US" dirty="0"/>
              <a:t>Relaxation of the bladder</a:t>
            </a:r>
          </a:p>
          <a:p>
            <a:endParaRPr lang="en-US" dirty="0" smtClean="0"/>
          </a:p>
          <a:p>
            <a:r>
              <a:rPr lang="en-US" dirty="0" smtClean="0"/>
              <a:t>Shaking</a:t>
            </a:r>
            <a:endParaRPr lang="en-US" dirty="0"/>
          </a:p>
          <a:p>
            <a:endParaRPr lang="en-US" dirty="0"/>
          </a:p>
        </p:txBody>
      </p:sp>
    </p:spTree>
    <p:extLst>
      <p:ext uri="{BB962C8B-B14F-4D97-AF65-F5344CB8AC3E}">
        <p14:creationId xmlns:p14="http://schemas.microsoft.com/office/powerpoint/2010/main" val="3245995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cat in flight or f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701" y="1109149"/>
            <a:ext cx="3374608" cy="33596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gorilla in flight or f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1686" y="733879"/>
            <a:ext cx="4966114" cy="3941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0811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The Resistance Phase</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a:t>T</a:t>
            </a:r>
            <a:r>
              <a:rPr lang="en-US" sz="3200" dirty="0" smtClean="0"/>
              <a:t>he </a:t>
            </a:r>
            <a:r>
              <a:rPr lang="en-US" sz="3200" dirty="0"/>
              <a:t>effects from the </a:t>
            </a:r>
            <a:r>
              <a:rPr lang="en-US" sz="4000" i="1" dirty="0"/>
              <a:t>alarm phase </a:t>
            </a:r>
            <a:r>
              <a:rPr lang="en-US" sz="3200" dirty="0"/>
              <a:t>are still active. </a:t>
            </a:r>
            <a:endParaRPr lang="en-US" sz="3200" dirty="0" smtClean="0"/>
          </a:p>
          <a:p>
            <a:endParaRPr lang="en-US" sz="3200" dirty="0"/>
          </a:p>
          <a:p>
            <a:r>
              <a:rPr lang="en-US" sz="3200" dirty="0" smtClean="0"/>
              <a:t>As </a:t>
            </a:r>
            <a:r>
              <a:rPr lang="en-US" sz="3200" dirty="0"/>
              <a:t>a result your body is more susceptible to disease and other stressors. </a:t>
            </a:r>
            <a:endParaRPr lang="en-US" sz="3200" dirty="0" smtClean="0"/>
          </a:p>
          <a:p>
            <a:endParaRPr lang="en-US" sz="3200" dirty="0"/>
          </a:p>
          <a:p>
            <a:r>
              <a:rPr lang="en-US" sz="3200" dirty="0" smtClean="0"/>
              <a:t>It </a:t>
            </a:r>
            <a:r>
              <a:rPr lang="en-US" sz="3200" dirty="0"/>
              <a:t>is focusing on your stress and immunity often </a:t>
            </a:r>
            <a:r>
              <a:rPr lang="en-US" sz="3200" dirty="0" smtClean="0"/>
              <a:t>weakens</a:t>
            </a:r>
          </a:p>
          <a:p>
            <a:endParaRPr lang="en-US" sz="3200" dirty="0"/>
          </a:p>
          <a:p>
            <a:r>
              <a:rPr lang="en-US" sz="3200" dirty="0" smtClean="0"/>
              <a:t>Over </a:t>
            </a:r>
            <a:r>
              <a:rPr lang="en-US" sz="3200" dirty="0"/>
              <a:t>time the body will adapt and eventually adapt to return to </a:t>
            </a:r>
            <a:r>
              <a:rPr lang="en-US" sz="3200" dirty="0" smtClean="0"/>
              <a:t>normal</a:t>
            </a:r>
            <a:endParaRPr lang="en-US" sz="3200" dirty="0"/>
          </a:p>
          <a:p>
            <a:endParaRPr lang="en-US" dirty="0"/>
          </a:p>
        </p:txBody>
      </p:sp>
    </p:spTree>
    <p:extLst>
      <p:ext uri="{BB962C8B-B14F-4D97-AF65-F5344CB8AC3E}">
        <p14:creationId xmlns:p14="http://schemas.microsoft.com/office/powerpoint/2010/main" val="41445306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3. Exhaustion Phase</a:t>
            </a:r>
            <a:endParaRPr lang="en-US" dirty="0"/>
          </a:p>
        </p:txBody>
      </p:sp>
      <p:sp>
        <p:nvSpPr>
          <p:cNvPr id="3" name="Content Placeholder 2"/>
          <p:cNvSpPr>
            <a:spLocks noGrp="1"/>
          </p:cNvSpPr>
          <p:nvPr>
            <p:ph idx="1"/>
          </p:nvPr>
        </p:nvSpPr>
        <p:spPr/>
        <p:txBody>
          <a:bodyPr>
            <a:normAutofit fontScale="77500" lnSpcReduction="20000"/>
          </a:bodyPr>
          <a:lstStyle/>
          <a:p>
            <a:r>
              <a:rPr lang="en-US" sz="3600" dirty="0"/>
              <a:t>S</a:t>
            </a:r>
            <a:r>
              <a:rPr lang="en-US" sz="3600" dirty="0" smtClean="0"/>
              <a:t>tress is persistent it depletes the bodies energy reserves and also weakens it’s immunity to disease</a:t>
            </a:r>
          </a:p>
          <a:p>
            <a:endParaRPr lang="en-US" sz="3600" dirty="0" smtClean="0"/>
          </a:p>
          <a:p>
            <a:r>
              <a:rPr lang="en-US" sz="3600" dirty="0"/>
              <a:t>T</a:t>
            </a:r>
            <a:r>
              <a:rPr lang="en-US" sz="3600" dirty="0" smtClean="0"/>
              <a:t>he first two phases will weaken the body and are long term unhealthy</a:t>
            </a:r>
          </a:p>
          <a:p>
            <a:endParaRPr lang="en-US" sz="3600" dirty="0" smtClean="0"/>
          </a:p>
          <a:p>
            <a:r>
              <a:rPr lang="en-US" sz="3600" dirty="0" smtClean="0"/>
              <a:t>Signs of significant exhaustion are headaches, neck pain, high blood-pressure, and digestive problems</a:t>
            </a:r>
          </a:p>
          <a:p>
            <a:endParaRPr lang="en-US" sz="3600" dirty="0" smtClean="0"/>
          </a:p>
          <a:p>
            <a:r>
              <a:rPr lang="en-US" sz="3600" dirty="0" smtClean="0"/>
              <a:t>If the person experiences infrequent intake of food it will cause health issues. Ex. When famines hit</a:t>
            </a:r>
          </a:p>
          <a:p>
            <a:endParaRPr lang="en-US" dirty="0"/>
          </a:p>
        </p:txBody>
      </p:sp>
    </p:spTree>
    <p:extLst>
      <p:ext uri="{BB962C8B-B14F-4D97-AF65-F5344CB8AC3E}">
        <p14:creationId xmlns:p14="http://schemas.microsoft.com/office/powerpoint/2010/main" val="2713772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Selye’s Conclusion</a:t>
            </a:r>
            <a:endParaRPr lang="en-US" dirty="0"/>
          </a:p>
        </p:txBody>
      </p:sp>
      <p:sp>
        <p:nvSpPr>
          <p:cNvPr id="3" name="Content Placeholder 2"/>
          <p:cNvSpPr>
            <a:spLocks noGrp="1"/>
          </p:cNvSpPr>
          <p:nvPr>
            <p:ph idx="1"/>
          </p:nvPr>
        </p:nvSpPr>
        <p:spPr/>
        <p:txBody>
          <a:bodyPr>
            <a:normAutofit fontScale="92500" lnSpcReduction="20000"/>
          </a:bodyPr>
          <a:lstStyle/>
          <a:p>
            <a:r>
              <a:rPr lang="en-US" sz="3500" dirty="0" smtClean="0"/>
              <a:t>People should NOT aim to be stress free.</a:t>
            </a:r>
          </a:p>
          <a:p>
            <a:endParaRPr lang="en-US" sz="3500" dirty="0" smtClean="0"/>
          </a:p>
          <a:p>
            <a:r>
              <a:rPr lang="en-US" sz="3500" dirty="0" smtClean="0"/>
              <a:t>Certain stressors are good such as exercise, *being in love*, working hard on personal/ work projects.</a:t>
            </a:r>
          </a:p>
          <a:p>
            <a:endParaRPr lang="en-US" sz="3500" dirty="0" smtClean="0"/>
          </a:p>
          <a:p>
            <a:r>
              <a:rPr lang="en-US" sz="3500" dirty="0" smtClean="0"/>
              <a:t>Modern life creates negative stress in everyone. Do not avoid it, but accept it.</a:t>
            </a:r>
          </a:p>
          <a:p>
            <a:endParaRPr lang="en-US" dirty="0" smtClean="0"/>
          </a:p>
          <a:p>
            <a:pPr algn="ctr"/>
            <a:r>
              <a:rPr lang="en-US" sz="8000" dirty="0" smtClean="0"/>
              <a:t>Stress is unavoidable!</a:t>
            </a:r>
            <a:endParaRPr lang="en-US" sz="8000" dirty="0"/>
          </a:p>
        </p:txBody>
      </p:sp>
    </p:spTree>
    <p:extLst>
      <p:ext uri="{BB962C8B-B14F-4D97-AF65-F5344CB8AC3E}">
        <p14:creationId xmlns:p14="http://schemas.microsoft.com/office/powerpoint/2010/main" val="1804440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as many emotions as possible in 1 minute……</a:t>
            </a:r>
            <a:endParaRPr lang="en-US" dirty="0"/>
          </a:p>
        </p:txBody>
      </p:sp>
      <p:sp>
        <p:nvSpPr>
          <p:cNvPr id="3" name="Content Placeholder 2"/>
          <p:cNvSpPr>
            <a:spLocks noGrp="1"/>
          </p:cNvSpPr>
          <p:nvPr>
            <p:ph idx="1"/>
          </p:nvPr>
        </p:nvSpPr>
        <p:spPr/>
        <p:txBody>
          <a:bodyPr/>
          <a:lstStyle/>
          <a:p>
            <a:endParaRPr lang="en-US"/>
          </a:p>
        </p:txBody>
      </p:sp>
      <p:pic>
        <p:nvPicPr>
          <p:cNvPr id="1026" name="Picture 2" descr="Happy Face Becomes Sad Animated Clipar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320696" y="2757948"/>
            <a:ext cx="2070175" cy="20701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keptical Emoticon Animated Clipar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545935" y="2964588"/>
            <a:ext cx="1863535" cy="1863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6975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Current Views of Selye’s Theory and Current Approaches to Stress</a:t>
            </a:r>
            <a:endParaRPr lang="en-US" dirty="0"/>
          </a:p>
        </p:txBody>
      </p:sp>
      <p:sp>
        <p:nvSpPr>
          <p:cNvPr id="3" name="Content Placeholder 2"/>
          <p:cNvSpPr>
            <a:spLocks noGrp="1"/>
          </p:cNvSpPr>
          <p:nvPr>
            <p:ph idx="1"/>
          </p:nvPr>
        </p:nvSpPr>
        <p:spPr/>
        <p:txBody>
          <a:bodyPr/>
          <a:lstStyle/>
          <a:p>
            <a:r>
              <a:rPr lang="en-US" dirty="0" smtClean="0"/>
              <a:t>His theory was relatively correct</a:t>
            </a:r>
          </a:p>
          <a:p>
            <a:endParaRPr lang="en-US" dirty="0" smtClean="0"/>
          </a:p>
          <a:p>
            <a:r>
              <a:rPr lang="en-US" dirty="0" smtClean="0"/>
              <a:t>He was correct in his definitions of the effects of short and long term stress</a:t>
            </a:r>
          </a:p>
          <a:p>
            <a:endParaRPr lang="en-US" dirty="0" smtClean="0"/>
          </a:p>
          <a:p>
            <a:r>
              <a:rPr lang="en-US" dirty="0" smtClean="0"/>
              <a:t>He thought that all people respond roughly the same to all stressors</a:t>
            </a:r>
          </a:p>
          <a:p>
            <a:endParaRPr lang="en-US" dirty="0" smtClean="0"/>
          </a:p>
          <a:p>
            <a:r>
              <a:rPr lang="en-US" dirty="0" smtClean="0"/>
              <a:t>In reality everyone responds differently to each individual stressor and depending on medical health</a:t>
            </a:r>
          </a:p>
          <a:p>
            <a:endParaRPr lang="en-US" dirty="0"/>
          </a:p>
        </p:txBody>
      </p:sp>
    </p:spTree>
    <p:extLst>
      <p:ext uri="{BB962C8B-B14F-4D97-AF65-F5344CB8AC3E}">
        <p14:creationId xmlns:p14="http://schemas.microsoft.com/office/powerpoint/2010/main" val="15150607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Stress and the Immune System </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WHITE BLOOD CELLS </a:t>
            </a:r>
            <a:r>
              <a:rPr lang="en-US" dirty="0" smtClean="0"/>
              <a:t>are responsible for protecting the body from diseases.</a:t>
            </a:r>
          </a:p>
          <a:p>
            <a:endParaRPr lang="en-US" dirty="0" smtClean="0"/>
          </a:p>
          <a:p>
            <a:r>
              <a:rPr lang="en-US" i="1" dirty="0"/>
              <a:t>S</a:t>
            </a:r>
            <a:r>
              <a:rPr lang="en-US" i="1" dirty="0" smtClean="0"/>
              <a:t>ustained stress </a:t>
            </a:r>
            <a:r>
              <a:rPr lang="en-US" dirty="0" smtClean="0"/>
              <a:t>suppresses and kills white blood cells.</a:t>
            </a:r>
          </a:p>
          <a:p>
            <a:endParaRPr lang="en-US" dirty="0" smtClean="0"/>
          </a:p>
          <a:p>
            <a:r>
              <a:rPr lang="en-US" dirty="0" smtClean="0"/>
              <a:t>The </a:t>
            </a:r>
            <a:r>
              <a:rPr lang="en-US" dirty="0"/>
              <a:t>H</a:t>
            </a:r>
            <a:r>
              <a:rPr lang="en-US" dirty="0" smtClean="0"/>
              <a:t>erpes virus is more likely to infect college students during the week before mid-terms.</a:t>
            </a:r>
          </a:p>
          <a:p>
            <a:endParaRPr lang="en-US" dirty="0" smtClean="0"/>
          </a:p>
          <a:p>
            <a:r>
              <a:rPr lang="en-US" i="1" dirty="0" smtClean="0"/>
              <a:t>Loneliness</a:t>
            </a:r>
            <a:r>
              <a:rPr lang="en-US" dirty="0" smtClean="0"/>
              <a:t> has also been found to effect white blood cells.</a:t>
            </a:r>
            <a:endParaRPr lang="en-US" dirty="0"/>
          </a:p>
        </p:txBody>
      </p:sp>
    </p:spTree>
    <p:extLst>
      <p:ext uri="{BB962C8B-B14F-4D97-AF65-F5344CB8AC3E}">
        <p14:creationId xmlns:p14="http://schemas.microsoft.com/office/powerpoint/2010/main" val="8285362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Kinds of Stressors: 1. Noise</a:t>
            </a:r>
          </a:p>
        </p:txBody>
      </p:sp>
      <p:sp>
        <p:nvSpPr>
          <p:cNvPr id="3" name="Content Placeholder 2"/>
          <p:cNvSpPr>
            <a:spLocks noGrp="1"/>
          </p:cNvSpPr>
          <p:nvPr>
            <p:ph idx="1"/>
          </p:nvPr>
        </p:nvSpPr>
        <p:spPr/>
        <p:txBody>
          <a:bodyPr/>
          <a:lstStyle/>
          <a:p>
            <a:r>
              <a:rPr lang="en-US" sz="3200" dirty="0"/>
              <a:t>In children, sustained loud noise has been shown to increase blood pressure and stress hormones.</a:t>
            </a:r>
          </a:p>
          <a:p>
            <a:endParaRPr lang="en-US" sz="3200" dirty="0"/>
          </a:p>
          <a:p>
            <a:r>
              <a:rPr lang="en-US" sz="3200" dirty="0"/>
              <a:t>Children who live near loud areas have increased instances of learning disabilities.</a:t>
            </a:r>
          </a:p>
          <a:p>
            <a:endParaRPr lang="en-US" sz="3200" dirty="0"/>
          </a:p>
          <a:p>
            <a:r>
              <a:rPr lang="en-US" sz="3200" dirty="0"/>
              <a:t>In adults cardiovascular, fatigue, irritability, and aggressiveness increases.</a:t>
            </a:r>
          </a:p>
          <a:p>
            <a:endParaRPr lang="en-US" dirty="0"/>
          </a:p>
        </p:txBody>
      </p:sp>
      <p:pic>
        <p:nvPicPr>
          <p:cNvPr id="2050" name="Picture 2" descr="Gorilla Clanging Cymbals Animated Clipar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061574" y="50798"/>
            <a:ext cx="1774825" cy="1774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896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 Bereavement and Loss</a:t>
            </a:r>
            <a:endParaRPr lang="en-US" dirty="0"/>
          </a:p>
        </p:txBody>
      </p:sp>
      <p:sp>
        <p:nvSpPr>
          <p:cNvPr id="3" name="Content Placeholder 2"/>
          <p:cNvSpPr>
            <a:spLocks noGrp="1"/>
          </p:cNvSpPr>
          <p:nvPr>
            <p:ph idx="1"/>
          </p:nvPr>
        </p:nvSpPr>
        <p:spPr/>
        <p:txBody>
          <a:bodyPr/>
          <a:lstStyle/>
          <a:p>
            <a:r>
              <a:rPr lang="en-US" sz="3200" dirty="0" smtClean="0"/>
              <a:t>In </a:t>
            </a:r>
            <a:r>
              <a:rPr lang="en-US" sz="3200" dirty="0"/>
              <a:t>the </a:t>
            </a:r>
            <a:r>
              <a:rPr lang="en-US" sz="3200" b="1" dirty="0"/>
              <a:t>2</a:t>
            </a:r>
            <a:r>
              <a:rPr lang="en-US" sz="3200" dirty="0"/>
              <a:t> years after </a:t>
            </a:r>
            <a:r>
              <a:rPr lang="en-US" sz="3200" dirty="0" smtClean="0"/>
              <a:t>loss, </a:t>
            </a:r>
            <a:r>
              <a:rPr lang="en-US" sz="3200" dirty="0"/>
              <a:t>widows show increased instances of illness and mortality</a:t>
            </a:r>
            <a:r>
              <a:rPr lang="en-US" sz="3200" dirty="0" smtClean="0"/>
              <a:t>.</a:t>
            </a:r>
          </a:p>
          <a:p>
            <a:endParaRPr lang="en-US" sz="3200" dirty="0"/>
          </a:p>
          <a:p>
            <a:r>
              <a:rPr lang="en-US" sz="3200" dirty="0" smtClean="0"/>
              <a:t>“Broken Heart Syndrome”</a:t>
            </a:r>
          </a:p>
          <a:p>
            <a:endParaRPr lang="en-US" sz="3200" dirty="0"/>
          </a:p>
          <a:p>
            <a:r>
              <a:rPr lang="en-US" sz="3200" dirty="0" smtClean="0"/>
              <a:t>Divorce / widow </a:t>
            </a:r>
            <a:r>
              <a:rPr lang="en-US" sz="3200" dirty="0"/>
              <a:t>has been shown to increase </a:t>
            </a:r>
            <a:r>
              <a:rPr lang="en-US" sz="3200" i="1" dirty="0"/>
              <a:t>trouble sleeping, improper diet, increased </a:t>
            </a:r>
            <a:r>
              <a:rPr lang="en-US" sz="3200" i="1" dirty="0" smtClean="0"/>
              <a:t>tobacco, drug and alcohol use</a:t>
            </a:r>
          </a:p>
          <a:p>
            <a:endParaRPr lang="en-US" sz="3200" i="1" dirty="0"/>
          </a:p>
          <a:p>
            <a:pPr marL="0" indent="0">
              <a:buNone/>
            </a:pPr>
            <a:endParaRPr lang="en-US" sz="3200" dirty="0"/>
          </a:p>
          <a:p>
            <a:endParaRPr lang="en-US" dirty="0"/>
          </a:p>
        </p:txBody>
      </p:sp>
      <p:pic>
        <p:nvPicPr>
          <p:cNvPr id="1026" name="Picture 2" descr="Heart Broken Animated Clipart"/>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09174" y="4761"/>
            <a:ext cx="1685925" cy="1685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00575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3. Work-Related Issues</a:t>
            </a:r>
            <a:endParaRPr lang="en-US" dirty="0"/>
          </a:p>
        </p:txBody>
      </p:sp>
      <p:sp>
        <p:nvSpPr>
          <p:cNvPr id="6" name="Content Placeholder 5"/>
          <p:cNvSpPr>
            <a:spLocks noGrp="1"/>
          </p:cNvSpPr>
          <p:nvPr>
            <p:ph idx="1"/>
          </p:nvPr>
        </p:nvSpPr>
        <p:spPr/>
        <p:txBody>
          <a:bodyPr>
            <a:normAutofit/>
          </a:bodyPr>
          <a:lstStyle/>
          <a:p>
            <a:r>
              <a:rPr lang="en-US" sz="3200" dirty="0" smtClean="0"/>
              <a:t>Work and Unemployment is one the most common stressors in America. </a:t>
            </a:r>
          </a:p>
          <a:p>
            <a:endParaRPr lang="en-US" sz="3200" dirty="0" smtClean="0"/>
          </a:p>
          <a:p>
            <a:r>
              <a:rPr lang="en-US" sz="3200" dirty="0" smtClean="0"/>
              <a:t>People who reported regular stress from work had a </a:t>
            </a:r>
            <a:r>
              <a:rPr lang="en-US" sz="3200" b="1" dirty="0" smtClean="0"/>
              <a:t>5.5x</a:t>
            </a:r>
            <a:r>
              <a:rPr lang="en-US" sz="3200" dirty="0" smtClean="0"/>
              <a:t> the risk of rectal and colorectal cancer rates </a:t>
            </a:r>
            <a:endParaRPr lang="en-US" sz="3200" dirty="0"/>
          </a:p>
          <a:p>
            <a:endParaRPr lang="en-US" sz="3200" dirty="0" smtClean="0"/>
          </a:p>
          <a:p>
            <a:r>
              <a:rPr lang="en-US" sz="3200" dirty="0" smtClean="0"/>
              <a:t>“Money can’t buy love, but will make life easier”</a:t>
            </a:r>
          </a:p>
        </p:txBody>
      </p:sp>
    </p:spTree>
    <p:extLst>
      <p:ext uri="{BB962C8B-B14F-4D97-AF65-F5344CB8AC3E}">
        <p14:creationId xmlns:p14="http://schemas.microsoft.com/office/powerpoint/2010/main" val="30592450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a:t>
            </a:r>
            <a:r>
              <a:rPr lang="en-US" dirty="0" smtClean="0"/>
              <a:t>t costs ______ more to eat (Healthy or Unhealthy)</a:t>
            </a:r>
            <a:endParaRPr lang="en-US" dirty="0"/>
          </a:p>
        </p:txBody>
      </p:sp>
      <p:sp>
        <p:nvSpPr>
          <p:cNvPr id="12" name="Content Placeholder 11"/>
          <p:cNvSpPr>
            <a:spLocks noGrp="1"/>
          </p:cNvSpPr>
          <p:nvPr>
            <p:ph idx="1"/>
          </p:nvPr>
        </p:nvSpPr>
        <p:spPr/>
        <p:txBody>
          <a:bodyPr>
            <a:normAutofit/>
          </a:bodyPr>
          <a:lstStyle/>
          <a:p>
            <a:r>
              <a:rPr lang="en-US" sz="3600" dirty="0" smtClean="0"/>
              <a:t>$500</a:t>
            </a:r>
          </a:p>
          <a:p>
            <a:endParaRPr lang="en-US" sz="3600" dirty="0"/>
          </a:p>
          <a:p>
            <a:r>
              <a:rPr lang="en-US" sz="3600" dirty="0" smtClean="0"/>
              <a:t>$1,000</a:t>
            </a:r>
          </a:p>
          <a:p>
            <a:endParaRPr lang="en-US" sz="3600" dirty="0"/>
          </a:p>
          <a:p>
            <a:r>
              <a:rPr lang="en-US" sz="3600" dirty="0" smtClean="0"/>
              <a:t>$1,500</a:t>
            </a:r>
          </a:p>
          <a:p>
            <a:endParaRPr lang="en-US" sz="3600" dirty="0"/>
          </a:p>
          <a:p>
            <a:r>
              <a:rPr lang="en-US" sz="3600" dirty="0" smtClean="0"/>
              <a:t>$2,000</a:t>
            </a:r>
            <a:endParaRPr lang="en-US" sz="3600" dirty="0"/>
          </a:p>
        </p:txBody>
      </p:sp>
    </p:spTree>
    <p:extLst>
      <p:ext uri="{BB962C8B-B14F-4D97-AF65-F5344CB8AC3E}">
        <p14:creationId xmlns:p14="http://schemas.microsoft.com/office/powerpoint/2010/main" val="40338820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Costs $2k more per year/person to eat healthy</a:t>
            </a:r>
            <a:endParaRPr lang="en-US" dirty="0"/>
          </a:p>
        </p:txBody>
      </p:sp>
      <p:sp>
        <p:nvSpPr>
          <p:cNvPr id="6" name="Content Placeholder 5"/>
          <p:cNvSpPr>
            <a:spLocks noGrp="1"/>
          </p:cNvSpPr>
          <p:nvPr>
            <p:ph idx="1"/>
          </p:nvPr>
        </p:nvSpPr>
        <p:spPr/>
        <p:txBody>
          <a:bodyPr/>
          <a:lstStyle/>
          <a:p>
            <a:endParaRPr lang="en-US"/>
          </a:p>
        </p:txBody>
      </p:sp>
      <p:sp>
        <p:nvSpPr>
          <p:cNvPr id="4" name="AutoShape 2" descr="Image result for healthy food vs unhealthy food pric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mage result for healthy food vs unhealthy food pri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18" y="1968500"/>
            <a:ext cx="12174481" cy="5043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8529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Poverty and Powerlessness</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a:t>The lower your </a:t>
            </a:r>
            <a:r>
              <a:rPr lang="en-US" sz="3000" dirty="0" smtClean="0">
                <a:solidFill>
                  <a:srgbClr val="FF0000"/>
                </a:solidFill>
              </a:rPr>
              <a:t>ECONOMIC </a:t>
            </a:r>
            <a:r>
              <a:rPr lang="en-US" sz="3000" dirty="0"/>
              <a:t>status the more likely you are to eat unhealthy food.</a:t>
            </a:r>
          </a:p>
          <a:p>
            <a:endParaRPr lang="en-US" sz="3000" dirty="0"/>
          </a:p>
          <a:p>
            <a:r>
              <a:rPr lang="en-US" sz="3000" dirty="0"/>
              <a:t>I</a:t>
            </a:r>
            <a:r>
              <a:rPr lang="en-US" sz="3000" dirty="0" smtClean="0"/>
              <a:t>ncreases </a:t>
            </a:r>
            <a:r>
              <a:rPr lang="en-US" sz="3000" dirty="0"/>
              <a:t>your chance for </a:t>
            </a:r>
            <a:r>
              <a:rPr lang="en-US" sz="3000" dirty="0" smtClean="0"/>
              <a:t>obesity</a:t>
            </a:r>
            <a:r>
              <a:rPr lang="en-US" sz="3000" dirty="0"/>
              <a:t> </a:t>
            </a:r>
            <a:r>
              <a:rPr lang="en-US" sz="3000" dirty="0" smtClean="0"/>
              <a:t>and heart issues</a:t>
            </a:r>
            <a:endParaRPr lang="en-US" sz="3000" dirty="0"/>
          </a:p>
          <a:p>
            <a:endParaRPr lang="en-US" sz="3000" dirty="0"/>
          </a:p>
          <a:p>
            <a:r>
              <a:rPr lang="en-US" sz="3000" dirty="0"/>
              <a:t>P</a:t>
            </a:r>
            <a:r>
              <a:rPr lang="en-US" sz="3000" dirty="0" smtClean="0"/>
              <a:t>oorest </a:t>
            </a:r>
            <a:r>
              <a:rPr lang="en-US" sz="3000" dirty="0"/>
              <a:t>areas have high crime, </a:t>
            </a:r>
            <a:r>
              <a:rPr lang="en-US" sz="3000" dirty="0" smtClean="0"/>
              <a:t> </a:t>
            </a:r>
            <a:r>
              <a:rPr lang="en-US" sz="3000" dirty="0"/>
              <a:t>unemployment, poor housing, </a:t>
            </a:r>
            <a:r>
              <a:rPr lang="en-US" sz="3000" dirty="0" smtClean="0"/>
              <a:t>cash </a:t>
            </a:r>
            <a:r>
              <a:rPr lang="en-US" sz="3000" dirty="0"/>
              <a:t>strapped schools, and higher chances of chemical contamination. </a:t>
            </a:r>
          </a:p>
          <a:p>
            <a:endParaRPr lang="en-US" sz="3000" dirty="0"/>
          </a:p>
          <a:p>
            <a:r>
              <a:rPr lang="en-US" sz="3000" dirty="0" smtClean="0"/>
              <a:t>Also have </a:t>
            </a:r>
            <a:r>
              <a:rPr lang="en-US" sz="3000" dirty="0"/>
              <a:t>a </a:t>
            </a:r>
            <a:r>
              <a:rPr lang="en-US" sz="3000" dirty="0" smtClean="0"/>
              <a:t>higher </a:t>
            </a:r>
            <a:r>
              <a:rPr lang="en-US" sz="3000" dirty="0"/>
              <a:t>chance of developing kidney disease, strokes, and heart issues.</a:t>
            </a:r>
          </a:p>
          <a:p>
            <a:endParaRPr lang="en-US" dirty="0"/>
          </a:p>
        </p:txBody>
      </p:sp>
    </p:spTree>
    <p:extLst>
      <p:ext uri="{BB962C8B-B14F-4D97-AF65-F5344CB8AC3E}">
        <p14:creationId xmlns:p14="http://schemas.microsoft.com/office/powerpoint/2010/main" val="216506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13.3 Review</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1. Who is the main researcher into stress that we learned about?</a:t>
            </a:r>
          </a:p>
          <a:p>
            <a:endParaRPr lang="en-US" sz="3200" dirty="0" smtClean="0"/>
          </a:p>
          <a:p>
            <a:r>
              <a:rPr lang="en-US" sz="3200" dirty="0" smtClean="0"/>
              <a:t>2. List the 3 phases of stress.</a:t>
            </a:r>
          </a:p>
          <a:p>
            <a:endParaRPr lang="en-US" sz="3200" dirty="0" smtClean="0"/>
          </a:p>
          <a:p>
            <a:r>
              <a:rPr lang="en-US" sz="3200" dirty="0" smtClean="0"/>
              <a:t>3. List the 4 main stressors.</a:t>
            </a:r>
          </a:p>
          <a:p>
            <a:endParaRPr lang="en-US" sz="3200" dirty="0" smtClean="0"/>
          </a:p>
          <a:p>
            <a:r>
              <a:rPr lang="en-US" sz="3200" dirty="0" smtClean="0"/>
              <a:t>4.Explain what GOOD stressors are.</a:t>
            </a:r>
          </a:p>
          <a:p>
            <a:endParaRPr lang="en-US" dirty="0" smtClean="0"/>
          </a:p>
          <a:p>
            <a:endParaRPr lang="en-US" dirty="0"/>
          </a:p>
          <a:p>
            <a:endParaRPr lang="en-US" dirty="0"/>
          </a:p>
        </p:txBody>
      </p:sp>
    </p:spTree>
    <p:extLst>
      <p:ext uri="{BB962C8B-B14F-4D97-AF65-F5344CB8AC3E}">
        <p14:creationId xmlns:p14="http://schemas.microsoft.com/office/powerpoint/2010/main" val="35455808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13.4 Stress and Emotion </a:t>
            </a:r>
            <a:endParaRPr lang="en-US" dirty="0"/>
          </a:p>
        </p:txBody>
      </p:sp>
      <p:sp>
        <p:nvSpPr>
          <p:cNvPr id="3" name="Content Placeholder 2"/>
          <p:cNvSpPr>
            <a:spLocks noGrp="1"/>
          </p:cNvSpPr>
          <p:nvPr>
            <p:ph type="subTitle" idx="1"/>
          </p:nvPr>
        </p:nvSpPr>
        <p:spPr/>
        <p:txBody>
          <a:bodyPr/>
          <a:lstStyle/>
          <a:p>
            <a:pPr marL="0" indent="0" algn="ctr">
              <a:buNone/>
            </a:pPr>
            <a:r>
              <a:rPr lang="en-US" dirty="0" smtClean="0">
                <a:solidFill>
                  <a:srgbClr val="FF0000"/>
                </a:solidFill>
              </a:rPr>
              <a:t>“ </a:t>
            </a:r>
            <a:r>
              <a:rPr lang="en-US" sz="4400" dirty="0" smtClean="0">
                <a:solidFill>
                  <a:srgbClr val="FF0000"/>
                </a:solidFill>
              </a:rPr>
              <a:t>He who pursues revenge digs two graves.”-Chinese proverb</a:t>
            </a:r>
            <a:endParaRPr lang="en-US" sz="4400" dirty="0">
              <a:solidFill>
                <a:srgbClr val="FF0000"/>
              </a:solidFill>
            </a:endParaRPr>
          </a:p>
        </p:txBody>
      </p:sp>
    </p:spTree>
    <p:extLst>
      <p:ext uri="{BB962C8B-B14F-4D97-AF65-F5344CB8AC3E}">
        <p14:creationId xmlns:p14="http://schemas.microsoft.com/office/powerpoint/2010/main" val="1483302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Nature of Emotion</a:t>
            </a:r>
            <a:endParaRPr lang="en-US" dirty="0"/>
          </a:p>
        </p:txBody>
      </p:sp>
      <p:sp>
        <p:nvSpPr>
          <p:cNvPr id="3" name="Content Placeholder 2"/>
          <p:cNvSpPr>
            <a:spLocks noGrp="1"/>
          </p:cNvSpPr>
          <p:nvPr>
            <p:ph idx="1"/>
          </p:nvPr>
        </p:nvSpPr>
        <p:spPr/>
        <p:txBody>
          <a:bodyPr>
            <a:normAutofit/>
          </a:bodyPr>
          <a:lstStyle/>
          <a:p>
            <a:r>
              <a:rPr lang="en-US" dirty="0" smtClean="0"/>
              <a:t>From the ancient Greeks (3000 B.C) until roughly mid 1950’s emotion was thought to be </a:t>
            </a:r>
            <a:r>
              <a:rPr lang="en-US" dirty="0" smtClean="0">
                <a:solidFill>
                  <a:srgbClr val="FF0000"/>
                </a:solidFill>
              </a:rPr>
              <a:t>IRRATIONAL</a:t>
            </a:r>
            <a:r>
              <a:rPr lang="en-US" dirty="0" smtClean="0"/>
              <a:t> and </a:t>
            </a:r>
            <a:r>
              <a:rPr lang="en-US" dirty="0" smtClean="0">
                <a:solidFill>
                  <a:srgbClr val="FF0000"/>
                </a:solidFill>
              </a:rPr>
              <a:t>ILLOGICAL</a:t>
            </a:r>
            <a:r>
              <a:rPr lang="en-US" dirty="0" smtClean="0"/>
              <a:t>.</a:t>
            </a:r>
          </a:p>
          <a:p>
            <a:endParaRPr lang="en-US" dirty="0" smtClean="0"/>
          </a:p>
          <a:p>
            <a:r>
              <a:rPr lang="en-US" dirty="0" smtClean="0"/>
              <a:t>Some older folks (65+) still purposely hide their emotions as they were taught emotions show weakness in the U.S. </a:t>
            </a:r>
          </a:p>
          <a:p>
            <a:endParaRPr lang="en-US" dirty="0" smtClean="0"/>
          </a:p>
          <a:p>
            <a:r>
              <a:rPr lang="en-US" dirty="0" smtClean="0"/>
              <a:t>Emotions </a:t>
            </a:r>
            <a:r>
              <a:rPr lang="en-US" i="1" dirty="0" smtClean="0"/>
              <a:t>are NOT</a:t>
            </a:r>
            <a:r>
              <a:rPr lang="en-US" dirty="0" smtClean="0"/>
              <a:t> irrational, even when they appear random.</a:t>
            </a:r>
          </a:p>
          <a:p>
            <a:endParaRPr lang="en-US" dirty="0" smtClean="0"/>
          </a:p>
          <a:p>
            <a:r>
              <a:rPr lang="en-US" dirty="0" smtClean="0"/>
              <a:t>Emotional Disorders may be the opposite</a:t>
            </a:r>
            <a:endParaRPr lang="en-US" dirty="0"/>
          </a:p>
        </p:txBody>
      </p:sp>
    </p:spTree>
    <p:extLst>
      <p:ext uri="{BB962C8B-B14F-4D97-AF65-F5344CB8AC3E}">
        <p14:creationId xmlns:p14="http://schemas.microsoft.com/office/powerpoint/2010/main" val="2657979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Diagnosed Depression</a:t>
            </a:r>
            <a:endParaRPr lang="en-US" dirty="0"/>
          </a:p>
        </p:txBody>
      </p:sp>
      <p:sp>
        <p:nvSpPr>
          <p:cNvPr id="3" name="Content Placeholder 2"/>
          <p:cNvSpPr>
            <a:spLocks noGrp="1"/>
          </p:cNvSpPr>
          <p:nvPr>
            <p:ph idx="1"/>
          </p:nvPr>
        </p:nvSpPr>
        <p:spPr/>
        <p:txBody>
          <a:bodyPr>
            <a:noAutofit/>
          </a:bodyPr>
          <a:lstStyle/>
          <a:p>
            <a:r>
              <a:rPr lang="en-US" dirty="0"/>
              <a:t>L</a:t>
            </a:r>
            <a:r>
              <a:rPr lang="en-US" dirty="0" smtClean="0"/>
              <a:t>inked to reliably increase heart disease, cardiovascular issues, and early death.</a:t>
            </a:r>
          </a:p>
          <a:p>
            <a:endParaRPr lang="en-US" dirty="0" smtClean="0"/>
          </a:p>
          <a:p>
            <a:r>
              <a:rPr lang="en-US" dirty="0" smtClean="0"/>
              <a:t>The studies compare non-depressed and diagnosed depressed people.</a:t>
            </a:r>
          </a:p>
          <a:p>
            <a:endParaRPr lang="en-US" dirty="0" smtClean="0"/>
          </a:p>
          <a:p>
            <a:r>
              <a:rPr lang="en-US" dirty="0" smtClean="0"/>
              <a:t>The results hold up even when separate studies with people who have high blood pressure, smoke, obesity, and family history of heart disease.</a:t>
            </a:r>
          </a:p>
          <a:p>
            <a:endParaRPr lang="en-US" dirty="0" smtClean="0"/>
          </a:p>
          <a:p>
            <a:r>
              <a:rPr lang="en-US" dirty="0" smtClean="0"/>
              <a:t>There is no solid link between depression and cancer or AIDS.</a:t>
            </a:r>
            <a:endParaRPr lang="en-US" dirty="0"/>
          </a:p>
        </p:txBody>
      </p:sp>
    </p:spTree>
    <p:extLst>
      <p:ext uri="{BB962C8B-B14F-4D97-AF65-F5344CB8AC3E}">
        <p14:creationId xmlns:p14="http://schemas.microsoft.com/office/powerpoint/2010/main" val="23184368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Emotion Inhibition and Expression</a:t>
            </a:r>
            <a:endParaRPr lang="en-US" dirty="0"/>
          </a:p>
        </p:txBody>
      </p:sp>
      <p:sp>
        <p:nvSpPr>
          <p:cNvPr id="3" name="Content Placeholder 2"/>
          <p:cNvSpPr>
            <a:spLocks noGrp="1"/>
          </p:cNvSpPr>
          <p:nvPr>
            <p:ph idx="1"/>
          </p:nvPr>
        </p:nvSpPr>
        <p:spPr/>
        <p:txBody>
          <a:bodyPr>
            <a:normAutofit lnSpcReduction="10000"/>
          </a:bodyPr>
          <a:lstStyle/>
          <a:p>
            <a:r>
              <a:rPr lang="en-US" dirty="0" smtClean="0"/>
              <a:t>Do not suppress feelings. Your brain actually subconsciously thinks about the problem more.</a:t>
            </a:r>
          </a:p>
          <a:p>
            <a:endParaRPr lang="en-US" dirty="0" smtClean="0"/>
          </a:p>
          <a:p>
            <a:r>
              <a:rPr lang="en-US" dirty="0" smtClean="0"/>
              <a:t>When facing a breakup not thinking about the person prolongs your attachment to them.</a:t>
            </a:r>
          </a:p>
          <a:p>
            <a:endParaRPr lang="en-US" dirty="0" smtClean="0"/>
          </a:p>
          <a:p>
            <a:r>
              <a:rPr lang="en-US" dirty="0" smtClean="0"/>
              <a:t>People who suppress emotions are at the greatest risk of developing illness from their emotions.</a:t>
            </a:r>
          </a:p>
          <a:p>
            <a:endParaRPr lang="en-US" dirty="0" smtClean="0"/>
          </a:p>
          <a:p>
            <a:r>
              <a:rPr lang="en-US" dirty="0" smtClean="0"/>
              <a:t>The prolonged suppression acts like prolonged stress on the body.</a:t>
            </a:r>
            <a:endParaRPr lang="en-US" dirty="0"/>
          </a:p>
        </p:txBody>
      </p:sp>
    </p:spTree>
    <p:extLst>
      <p:ext uri="{BB962C8B-B14F-4D97-AF65-F5344CB8AC3E}">
        <p14:creationId xmlns:p14="http://schemas.microsoft.com/office/powerpoint/2010/main" val="36175432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Benefits of Confession and Letting Go</a:t>
            </a:r>
            <a:endParaRPr lang="en-US" dirty="0"/>
          </a:p>
        </p:txBody>
      </p:sp>
      <p:sp>
        <p:nvSpPr>
          <p:cNvPr id="3" name="Content Placeholder 2"/>
          <p:cNvSpPr>
            <a:spLocks noGrp="1"/>
          </p:cNvSpPr>
          <p:nvPr>
            <p:ph idx="1"/>
          </p:nvPr>
        </p:nvSpPr>
        <p:spPr/>
        <p:txBody>
          <a:bodyPr>
            <a:normAutofit/>
          </a:bodyPr>
          <a:lstStyle/>
          <a:p>
            <a:r>
              <a:rPr lang="en-US" dirty="0" smtClean="0"/>
              <a:t>Holding on / rehearsing fights is harmful.</a:t>
            </a:r>
          </a:p>
          <a:p>
            <a:endParaRPr lang="en-US" dirty="0" smtClean="0"/>
          </a:p>
          <a:p>
            <a:r>
              <a:rPr lang="en-US" dirty="0" smtClean="0"/>
              <a:t>Being angry, sad, and anxious are normal feelings. </a:t>
            </a:r>
          </a:p>
          <a:p>
            <a:endParaRPr lang="en-US" dirty="0" smtClean="0"/>
          </a:p>
          <a:p>
            <a:r>
              <a:rPr lang="en-US" dirty="0" smtClean="0"/>
              <a:t>People going through emotional breakups who openly shared their feeling had better white blood cells counts than those that refused to confess.</a:t>
            </a:r>
          </a:p>
          <a:p>
            <a:endParaRPr lang="en-US" dirty="0" smtClean="0"/>
          </a:p>
          <a:p>
            <a:r>
              <a:rPr lang="en-US" dirty="0" smtClean="0"/>
              <a:t>Forgive people when possible.</a:t>
            </a:r>
            <a:endParaRPr lang="en-US" dirty="0"/>
          </a:p>
        </p:txBody>
      </p:sp>
    </p:spTree>
    <p:extLst>
      <p:ext uri="{BB962C8B-B14F-4D97-AF65-F5344CB8AC3E}">
        <p14:creationId xmlns:p14="http://schemas.microsoft.com/office/powerpoint/2010/main" val="6405116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13.4 Review</a:t>
            </a:r>
            <a:endParaRPr lang="en-US" dirty="0"/>
          </a:p>
        </p:txBody>
      </p:sp>
      <p:sp>
        <p:nvSpPr>
          <p:cNvPr id="3" name="Content Placeholder 2"/>
          <p:cNvSpPr>
            <a:spLocks noGrp="1"/>
          </p:cNvSpPr>
          <p:nvPr>
            <p:ph idx="1"/>
          </p:nvPr>
        </p:nvSpPr>
        <p:spPr/>
        <p:txBody>
          <a:bodyPr/>
          <a:lstStyle/>
          <a:p>
            <a:r>
              <a:rPr lang="en-US" sz="3200" dirty="0"/>
              <a:t>1. People who are chronically angry and stressed are how many times as likely to develop cardiovascular problems</a:t>
            </a:r>
            <a:r>
              <a:rPr lang="en-US" sz="3200" dirty="0" smtClean="0"/>
              <a:t>?</a:t>
            </a:r>
          </a:p>
          <a:p>
            <a:endParaRPr lang="en-US" sz="3200" dirty="0" smtClean="0"/>
          </a:p>
          <a:p>
            <a:r>
              <a:rPr lang="en-US" sz="3200" dirty="0" smtClean="0"/>
              <a:t>2. What are some health risks associated with diagnosed depression?</a:t>
            </a:r>
          </a:p>
          <a:p>
            <a:endParaRPr lang="en-US" sz="3200" dirty="0" smtClean="0"/>
          </a:p>
          <a:p>
            <a:r>
              <a:rPr lang="en-US" sz="3200" dirty="0" smtClean="0"/>
              <a:t>3. Explain how to scientifically deal with a break-up?</a:t>
            </a:r>
          </a:p>
          <a:p>
            <a:endParaRPr lang="en-US" dirty="0"/>
          </a:p>
          <a:p>
            <a:endParaRPr lang="en-US" dirty="0"/>
          </a:p>
        </p:txBody>
      </p:sp>
    </p:spTree>
    <p:extLst>
      <p:ext uri="{BB962C8B-B14F-4D97-AF65-F5344CB8AC3E}">
        <p14:creationId xmlns:p14="http://schemas.microsoft.com/office/powerpoint/2010/main" val="29956121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 </a:t>
            </a:r>
            <a:r>
              <a:rPr lang="en-US" dirty="0" smtClean="0"/>
              <a:t>How to Cope</a:t>
            </a:r>
            <a:endParaRPr lang="en-US" dirty="0"/>
          </a:p>
        </p:txBody>
      </p:sp>
      <p:sp>
        <p:nvSpPr>
          <p:cNvPr id="3" name="Content Placeholder 2"/>
          <p:cNvSpPr>
            <a:spLocks noGrp="1"/>
          </p:cNvSpPr>
          <p:nvPr>
            <p:ph type="subTitle" idx="1"/>
          </p:nvPr>
        </p:nvSpPr>
        <p:spPr/>
        <p:txBody>
          <a:bodyPr>
            <a:normAutofit/>
          </a:bodyPr>
          <a:lstStyle/>
          <a:p>
            <a:pPr marL="0" indent="0" algn="ctr">
              <a:buNone/>
            </a:pPr>
            <a:r>
              <a:rPr lang="en-US" sz="4400" dirty="0" smtClean="0"/>
              <a:t>13.5</a:t>
            </a:r>
            <a:endParaRPr lang="en-US" sz="4400" dirty="0"/>
          </a:p>
        </p:txBody>
      </p:sp>
    </p:spTree>
    <p:extLst>
      <p:ext uri="{BB962C8B-B14F-4D97-AF65-F5344CB8AC3E}">
        <p14:creationId xmlns:p14="http://schemas.microsoft.com/office/powerpoint/2010/main" val="21757099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Cooling Off</a:t>
            </a:r>
            <a:endParaRPr lang="en-US" dirty="0"/>
          </a:p>
        </p:txBody>
      </p:sp>
      <p:sp>
        <p:nvSpPr>
          <p:cNvPr id="3" name="Content Placeholder 2"/>
          <p:cNvSpPr>
            <a:spLocks noGrp="1"/>
          </p:cNvSpPr>
          <p:nvPr>
            <p:ph idx="1"/>
          </p:nvPr>
        </p:nvSpPr>
        <p:spPr/>
        <p:txBody>
          <a:bodyPr>
            <a:normAutofit lnSpcReduction="10000"/>
          </a:bodyPr>
          <a:lstStyle/>
          <a:p>
            <a:r>
              <a:rPr lang="en-US" dirty="0" smtClean="0"/>
              <a:t>The best way to immediately handle stress is to take a few deep breaths.</a:t>
            </a:r>
          </a:p>
          <a:p>
            <a:endParaRPr lang="en-US" dirty="0" smtClean="0"/>
          </a:p>
          <a:p>
            <a:r>
              <a:rPr lang="en-US" i="1" dirty="0" smtClean="0">
                <a:solidFill>
                  <a:srgbClr val="FF0000"/>
                </a:solidFill>
              </a:rPr>
              <a:t>Progressive Relaxation</a:t>
            </a:r>
            <a:r>
              <a:rPr lang="en-US" dirty="0" smtClean="0">
                <a:solidFill>
                  <a:srgbClr val="FF0000"/>
                </a:solidFill>
              </a:rPr>
              <a:t>- </a:t>
            </a:r>
            <a:r>
              <a:rPr lang="en-US" dirty="0" smtClean="0"/>
              <a:t>is the study of learning how to alternately tense and relax muscles to clear your mind.</a:t>
            </a:r>
          </a:p>
          <a:p>
            <a:endParaRPr lang="en-US" dirty="0" smtClean="0"/>
          </a:p>
          <a:p>
            <a:r>
              <a:rPr lang="en-US" dirty="0" smtClean="0"/>
              <a:t>Ex. Yoga breathing exercises</a:t>
            </a:r>
          </a:p>
          <a:p>
            <a:endParaRPr lang="en-US" dirty="0" smtClean="0"/>
          </a:p>
          <a:p>
            <a:r>
              <a:rPr lang="en-US" dirty="0" smtClean="0"/>
              <a:t>It has been shown to lower levels of blood pressure, stress hormones, anger, and anxiety.</a:t>
            </a:r>
            <a:endParaRPr lang="en-US" dirty="0"/>
          </a:p>
        </p:txBody>
      </p:sp>
    </p:spTree>
    <p:extLst>
      <p:ext uri="{BB962C8B-B14F-4D97-AF65-F5344CB8AC3E}">
        <p14:creationId xmlns:p14="http://schemas.microsoft.com/office/powerpoint/2010/main" val="20914466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Stress Release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EXERCISE</a:t>
            </a:r>
            <a:r>
              <a:rPr lang="en-US" dirty="0" smtClean="0"/>
              <a:t> is a great way to release stress.</a:t>
            </a:r>
          </a:p>
          <a:p>
            <a:endParaRPr lang="en-US" dirty="0" smtClean="0"/>
          </a:p>
          <a:p>
            <a:r>
              <a:rPr lang="en-US" dirty="0" smtClean="0"/>
              <a:t>The distraction it provides shifts the brains focus and disrupts the alarm phase in the stress cycle.</a:t>
            </a:r>
          </a:p>
          <a:p>
            <a:endParaRPr lang="en-US" dirty="0" smtClean="0"/>
          </a:p>
          <a:p>
            <a:r>
              <a:rPr lang="en-US" dirty="0" smtClean="0"/>
              <a:t>Finding your own way to release stress is recommended.</a:t>
            </a:r>
          </a:p>
          <a:p>
            <a:endParaRPr lang="en-US" dirty="0" smtClean="0"/>
          </a:p>
          <a:p>
            <a:r>
              <a:rPr lang="en-US" dirty="0" smtClean="0"/>
              <a:t>Ultimately, if the stressor is serious enough these strategies will not work.</a:t>
            </a:r>
          </a:p>
          <a:p>
            <a:endParaRPr lang="en-US" dirty="0" smtClean="0"/>
          </a:p>
          <a:p>
            <a:r>
              <a:rPr lang="en-US" dirty="0" smtClean="0"/>
              <a:t>They are quick fixes, not solutions</a:t>
            </a:r>
            <a:endParaRPr lang="en-US" dirty="0"/>
          </a:p>
        </p:txBody>
      </p:sp>
    </p:spTree>
    <p:extLst>
      <p:ext uri="{BB962C8B-B14F-4D97-AF65-F5344CB8AC3E}">
        <p14:creationId xmlns:p14="http://schemas.microsoft.com/office/powerpoint/2010/main" val="403548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Cognitive Coping Methods</a:t>
            </a:r>
            <a:endParaRPr lang="en-US" dirty="0"/>
          </a:p>
        </p:txBody>
      </p:sp>
      <p:sp>
        <p:nvSpPr>
          <p:cNvPr id="3" name="Content Placeholder 2"/>
          <p:cNvSpPr>
            <a:spLocks noGrp="1"/>
          </p:cNvSpPr>
          <p:nvPr>
            <p:ph idx="1"/>
          </p:nvPr>
        </p:nvSpPr>
        <p:spPr>
          <a:xfrm>
            <a:off x="838200" y="1690688"/>
            <a:ext cx="10515600" cy="4351338"/>
          </a:xfrm>
        </p:spPr>
        <p:txBody>
          <a:bodyPr>
            <a:noAutofit/>
          </a:bodyPr>
          <a:lstStyle/>
          <a:p>
            <a:pPr marL="514350" indent="-514350">
              <a:buFont typeface="+mj-lt"/>
              <a:buAutoNum type="arabicPeriod"/>
            </a:pPr>
            <a:r>
              <a:rPr lang="en-US" sz="3200" dirty="0" smtClean="0"/>
              <a:t>Reappraisal- Find the benefits of </a:t>
            </a:r>
            <a:r>
              <a:rPr lang="en-US" sz="3200" dirty="0" smtClean="0"/>
              <a:t>what you </a:t>
            </a:r>
            <a:r>
              <a:rPr lang="en-US" sz="3200" dirty="0" smtClean="0"/>
              <a:t>have now. Do not let the stressor control your life</a:t>
            </a:r>
          </a:p>
          <a:p>
            <a:pPr marL="514350" indent="-514350">
              <a:buFont typeface="+mj-lt"/>
              <a:buAutoNum type="arabicPeriod"/>
            </a:pPr>
            <a:endParaRPr lang="en-US" sz="3200" dirty="0" smtClean="0"/>
          </a:p>
          <a:p>
            <a:pPr marL="514350" indent="-514350">
              <a:buFont typeface="+mj-lt"/>
              <a:buAutoNum type="arabicPeriod"/>
            </a:pPr>
            <a:r>
              <a:rPr lang="en-US" sz="3200" dirty="0" smtClean="0"/>
              <a:t>Learn from the Experience. </a:t>
            </a:r>
          </a:p>
          <a:p>
            <a:pPr marL="514350" indent="-514350">
              <a:buFont typeface="+mj-lt"/>
              <a:buAutoNum type="arabicPeriod"/>
            </a:pPr>
            <a:endParaRPr lang="en-US" sz="3200" dirty="0" smtClean="0"/>
          </a:p>
          <a:p>
            <a:pPr marL="514350" indent="-514350">
              <a:buFont typeface="+mj-lt"/>
              <a:buAutoNum type="arabicPeriod"/>
            </a:pPr>
            <a:r>
              <a:rPr lang="en-US" sz="3200" dirty="0" smtClean="0"/>
              <a:t>Make social comparisons- Is your life really that bad?</a:t>
            </a:r>
          </a:p>
          <a:p>
            <a:pPr marL="514350" indent="-514350">
              <a:buFont typeface="+mj-lt"/>
              <a:buAutoNum type="arabicPeriod"/>
            </a:pPr>
            <a:endParaRPr lang="en-US" sz="3200" dirty="0" smtClean="0"/>
          </a:p>
          <a:p>
            <a:pPr marL="514350" indent="-514350">
              <a:buFont typeface="+mj-lt"/>
              <a:buAutoNum type="arabicPeriod"/>
            </a:pPr>
            <a:r>
              <a:rPr lang="en-US" sz="3200" dirty="0" smtClean="0"/>
              <a:t>Create a sense of humor- Only researched way to cope with bad stressors</a:t>
            </a:r>
            <a:endParaRPr lang="en-US" sz="3200" dirty="0"/>
          </a:p>
        </p:txBody>
      </p:sp>
    </p:spTree>
    <p:extLst>
      <p:ext uri="{BB962C8B-B14F-4D97-AF65-F5344CB8AC3E}">
        <p14:creationId xmlns:p14="http://schemas.microsoft.com/office/powerpoint/2010/main" val="28941760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Draw on Social Support</a:t>
            </a:r>
            <a:endParaRPr lang="en-US" dirty="0"/>
          </a:p>
        </p:txBody>
      </p:sp>
      <p:sp>
        <p:nvSpPr>
          <p:cNvPr id="3" name="Content Placeholder 2"/>
          <p:cNvSpPr>
            <a:spLocks noGrp="1"/>
          </p:cNvSpPr>
          <p:nvPr>
            <p:ph idx="1"/>
          </p:nvPr>
        </p:nvSpPr>
        <p:spPr/>
        <p:txBody>
          <a:bodyPr/>
          <a:lstStyle/>
          <a:p>
            <a:r>
              <a:rPr lang="en-US" dirty="0" smtClean="0"/>
              <a:t> </a:t>
            </a:r>
            <a:r>
              <a:rPr lang="en-US" sz="6000" dirty="0" smtClean="0">
                <a:solidFill>
                  <a:srgbClr val="FF0000"/>
                </a:solidFill>
              </a:rPr>
              <a:t>Suicide Hotline- 1-800-273-8255</a:t>
            </a:r>
          </a:p>
          <a:p>
            <a:endParaRPr lang="en-US" sz="6600" dirty="0" smtClean="0"/>
          </a:p>
          <a:p>
            <a:r>
              <a:rPr lang="en-US" sz="6600" dirty="0" smtClean="0"/>
              <a:t>PLEASE TALK TO SOMEONE IF YOU NEED HELP.</a:t>
            </a:r>
            <a:endParaRPr lang="en-US" sz="6600" dirty="0"/>
          </a:p>
        </p:txBody>
      </p:sp>
    </p:spTree>
    <p:extLst>
      <p:ext uri="{BB962C8B-B14F-4D97-AF65-F5344CB8AC3E}">
        <p14:creationId xmlns:p14="http://schemas.microsoft.com/office/powerpoint/2010/main" val="2843004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13.5 Review</a:t>
            </a:r>
            <a:endParaRPr lang="en-US" dirty="0"/>
          </a:p>
        </p:txBody>
      </p:sp>
      <p:sp>
        <p:nvSpPr>
          <p:cNvPr id="3" name="Content Placeholder 2"/>
          <p:cNvSpPr>
            <a:spLocks noGrp="1"/>
          </p:cNvSpPr>
          <p:nvPr>
            <p:ph idx="1"/>
          </p:nvPr>
        </p:nvSpPr>
        <p:spPr/>
        <p:txBody>
          <a:bodyPr/>
          <a:lstStyle/>
          <a:p>
            <a:r>
              <a:rPr lang="en-US" dirty="0" smtClean="0"/>
              <a:t>1. People who are chronically angry and stressed are how many times as likely to develop cardiovascular problems?</a:t>
            </a:r>
          </a:p>
          <a:p>
            <a:endParaRPr lang="en-US" dirty="0" smtClean="0"/>
          </a:p>
          <a:p>
            <a:r>
              <a:rPr lang="en-US" dirty="0" smtClean="0"/>
              <a:t>2. What is progressive relaxation?</a:t>
            </a:r>
          </a:p>
          <a:p>
            <a:endParaRPr lang="en-US" dirty="0" smtClean="0"/>
          </a:p>
          <a:p>
            <a:r>
              <a:rPr lang="en-US" dirty="0" smtClean="0"/>
              <a:t>3. List the 4 effective cognitive coping methods.</a:t>
            </a:r>
          </a:p>
          <a:p>
            <a:endParaRPr lang="en-US" dirty="0" smtClean="0"/>
          </a:p>
          <a:p>
            <a:endParaRPr lang="en-US" dirty="0"/>
          </a:p>
        </p:txBody>
      </p:sp>
    </p:spTree>
    <p:extLst>
      <p:ext uri="{BB962C8B-B14F-4D97-AF65-F5344CB8AC3E}">
        <p14:creationId xmlns:p14="http://schemas.microsoft.com/office/powerpoint/2010/main" val="1978479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Primary Emotions</a:t>
            </a:r>
            <a:endParaRPr lang="en-US" dirty="0"/>
          </a:p>
        </p:txBody>
      </p:sp>
      <p:sp>
        <p:nvSpPr>
          <p:cNvPr id="3" name="Content Placeholder 2"/>
          <p:cNvSpPr>
            <a:spLocks noGrp="1"/>
          </p:cNvSpPr>
          <p:nvPr>
            <p:ph idx="1"/>
          </p:nvPr>
        </p:nvSpPr>
        <p:spPr/>
        <p:txBody>
          <a:bodyPr>
            <a:normAutofit/>
          </a:bodyPr>
          <a:lstStyle/>
          <a:p>
            <a:r>
              <a:rPr lang="en-US" sz="3200" dirty="0" smtClean="0"/>
              <a:t>Your bodies 1</a:t>
            </a:r>
            <a:r>
              <a:rPr lang="en-US" sz="3200" baseline="30000" dirty="0" smtClean="0"/>
              <a:t>st</a:t>
            </a:r>
            <a:r>
              <a:rPr lang="en-US" sz="3200" dirty="0" smtClean="0"/>
              <a:t> reaction to a situation</a:t>
            </a:r>
          </a:p>
          <a:p>
            <a:endParaRPr lang="en-US" dirty="0"/>
          </a:p>
          <a:p>
            <a:r>
              <a:rPr lang="en-US" dirty="0" smtClean="0"/>
              <a:t>U</a:t>
            </a:r>
            <a:r>
              <a:rPr lang="en-US" sz="3200" dirty="0" smtClean="0"/>
              <a:t>sing you “GUT” is the bodies natural way to determine a quick decision.</a:t>
            </a:r>
          </a:p>
          <a:p>
            <a:endParaRPr lang="en-US" sz="3200" dirty="0" smtClean="0"/>
          </a:p>
          <a:p>
            <a:r>
              <a:rPr lang="en-US" sz="3200" dirty="0" smtClean="0"/>
              <a:t>Fear, Sadness, Anger, Joy, Surprise, Disgust and Contempt </a:t>
            </a:r>
          </a:p>
          <a:p>
            <a:endParaRPr lang="en-US" sz="3200" dirty="0"/>
          </a:p>
          <a:p>
            <a:r>
              <a:rPr lang="en-US" sz="3200" dirty="0" smtClean="0"/>
              <a:t>They are very primal and instinctual</a:t>
            </a:r>
          </a:p>
          <a:p>
            <a:pPr marL="0" indent="0">
              <a:buNone/>
            </a:pPr>
            <a:endParaRPr lang="en-US" sz="3200" dirty="0"/>
          </a:p>
        </p:txBody>
      </p:sp>
    </p:spTree>
    <p:extLst>
      <p:ext uri="{BB962C8B-B14F-4D97-AF65-F5344CB8AC3E}">
        <p14:creationId xmlns:p14="http://schemas.microsoft.com/office/powerpoint/2010/main" val="3813486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Autofit/>
          </a:bodyPr>
          <a:lstStyle/>
          <a:p>
            <a:r>
              <a:rPr lang="en-US" sz="3000" dirty="0" smtClean="0"/>
              <a:t>Expressed the SAME way all over the world </a:t>
            </a:r>
          </a:p>
          <a:p>
            <a:endParaRPr lang="en-US" sz="3000" dirty="0"/>
          </a:p>
          <a:p>
            <a:r>
              <a:rPr lang="en-US" sz="3000" dirty="0" smtClean="0"/>
              <a:t>Facial features also the same</a:t>
            </a:r>
          </a:p>
          <a:p>
            <a:endParaRPr lang="en-US" sz="3000" dirty="0"/>
          </a:p>
          <a:p>
            <a:r>
              <a:rPr lang="en-US" sz="3000" dirty="0" smtClean="0"/>
              <a:t>Ex. Sadness follows loss</a:t>
            </a:r>
          </a:p>
          <a:p>
            <a:endParaRPr lang="en-US" sz="3000" dirty="0"/>
          </a:p>
          <a:p>
            <a:r>
              <a:rPr lang="en-US" sz="3000" dirty="0" smtClean="0"/>
              <a:t>Fear follows threat</a:t>
            </a:r>
          </a:p>
          <a:p>
            <a:endParaRPr lang="en-US" sz="3000" dirty="0"/>
          </a:p>
          <a:p>
            <a:r>
              <a:rPr lang="en-US" sz="3000" dirty="0" smtClean="0"/>
              <a:t>Anger follows insult or injustice</a:t>
            </a:r>
            <a:endParaRPr lang="en-US" sz="3000" dirty="0"/>
          </a:p>
        </p:txBody>
      </p:sp>
    </p:spTree>
    <p:extLst>
      <p:ext uri="{BB962C8B-B14F-4D97-AF65-F5344CB8AC3E}">
        <p14:creationId xmlns:p14="http://schemas.microsoft.com/office/powerpoint/2010/main" val="2133539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Emotions and the Body</a:t>
            </a:r>
            <a:endParaRPr lang="en-US" dirty="0"/>
          </a:p>
        </p:txBody>
      </p:sp>
      <p:sp>
        <p:nvSpPr>
          <p:cNvPr id="3" name="Content Placeholder 2"/>
          <p:cNvSpPr>
            <a:spLocks noGrp="1"/>
          </p:cNvSpPr>
          <p:nvPr>
            <p:ph idx="1"/>
          </p:nvPr>
        </p:nvSpPr>
        <p:spPr/>
        <p:txBody>
          <a:bodyPr/>
          <a:lstStyle/>
          <a:p>
            <a:r>
              <a:rPr lang="en-US" dirty="0" smtClean="0"/>
              <a:t>Every human is born with </a:t>
            </a:r>
            <a:r>
              <a:rPr lang="en-US" dirty="0" smtClean="0">
                <a:solidFill>
                  <a:srgbClr val="FF0000"/>
                </a:solidFill>
              </a:rPr>
              <a:t>PRIMARY EMOTIONS</a:t>
            </a:r>
            <a:r>
              <a:rPr lang="en-US" dirty="0" smtClean="0"/>
              <a:t>.</a:t>
            </a:r>
          </a:p>
          <a:p>
            <a:endParaRPr lang="en-US" dirty="0" smtClean="0"/>
          </a:p>
          <a:p>
            <a:r>
              <a:rPr lang="en-US" dirty="0" smtClean="0"/>
              <a:t>Secondary emotions depend on culture and cognitive maturity.</a:t>
            </a:r>
          </a:p>
          <a:p>
            <a:endParaRPr lang="en-US" dirty="0" smtClean="0"/>
          </a:p>
          <a:p>
            <a:r>
              <a:rPr lang="en-US" dirty="0" smtClean="0"/>
              <a:t>In 1872 </a:t>
            </a:r>
            <a:r>
              <a:rPr lang="en-US" dirty="0" smtClean="0">
                <a:solidFill>
                  <a:srgbClr val="FF0000"/>
                </a:solidFill>
              </a:rPr>
              <a:t>Charles Darwin</a:t>
            </a:r>
            <a:r>
              <a:rPr lang="en-US" dirty="0" smtClean="0"/>
              <a:t> claimed to be the first to describe emotions as an evolutionary trait.</a:t>
            </a:r>
          </a:p>
          <a:p>
            <a:endParaRPr lang="en-US" dirty="0" smtClean="0"/>
          </a:p>
          <a:p>
            <a:r>
              <a:rPr lang="en-US" dirty="0" smtClean="0"/>
              <a:t>His argument on emotion has mostly been accepted and still holds up today.</a:t>
            </a:r>
            <a:endParaRPr lang="en-US" dirty="0"/>
          </a:p>
        </p:txBody>
      </p:sp>
    </p:spTree>
    <p:extLst>
      <p:ext uri="{BB962C8B-B14F-4D97-AF65-F5344CB8AC3E}">
        <p14:creationId xmlns:p14="http://schemas.microsoft.com/office/powerpoint/2010/main" val="874992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 and Emotions</a:t>
            </a:r>
            <a:endParaRPr lang="en-US" dirty="0"/>
          </a:p>
        </p:txBody>
      </p:sp>
      <p:sp>
        <p:nvSpPr>
          <p:cNvPr id="3" name="Content Placeholder 2"/>
          <p:cNvSpPr>
            <a:spLocks noGrp="1"/>
          </p:cNvSpPr>
          <p:nvPr>
            <p:ph idx="1"/>
          </p:nvPr>
        </p:nvSpPr>
        <p:spPr/>
        <p:txBody>
          <a:bodyPr>
            <a:normAutofit/>
          </a:bodyPr>
          <a:lstStyle/>
          <a:p>
            <a:r>
              <a:rPr lang="en-US" sz="3200" dirty="0" smtClean="0"/>
              <a:t>Smile = happiness        Frown = sadness              Glare = anger</a:t>
            </a:r>
          </a:p>
          <a:p>
            <a:endParaRPr lang="en-US" sz="3200" dirty="0"/>
          </a:p>
          <a:p>
            <a:r>
              <a:rPr lang="en-US" sz="3200" dirty="0" smtClean="0"/>
              <a:t>Developed by humans to tell friend vs. foe</a:t>
            </a:r>
          </a:p>
          <a:p>
            <a:endParaRPr lang="en-US" sz="3200" dirty="0"/>
          </a:p>
          <a:p>
            <a:r>
              <a:rPr lang="en-US" sz="3200" dirty="0" smtClean="0"/>
              <a:t>Ex. African tribes can read faces of Americans</a:t>
            </a:r>
          </a:p>
          <a:p>
            <a:endParaRPr lang="en-US" sz="3200" dirty="0"/>
          </a:p>
          <a:p>
            <a:r>
              <a:rPr lang="en-US" sz="3200" dirty="0" smtClean="0"/>
              <a:t>Can also pick out people “faking” emotions</a:t>
            </a:r>
            <a:endParaRPr lang="en-US" sz="3200" dirty="0"/>
          </a:p>
        </p:txBody>
      </p:sp>
    </p:spTree>
    <p:extLst>
      <p:ext uri="{BB962C8B-B14F-4D97-AF65-F5344CB8AC3E}">
        <p14:creationId xmlns:p14="http://schemas.microsoft.com/office/powerpoint/2010/main" val="709333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Functions of Facial Expressions</a:t>
            </a:r>
            <a:endParaRPr lang="en-US" dirty="0"/>
          </a:p>
        </p:txBody>
      </p:sp>
      <p:sp>
        <p:nvSpPr>
          <p:cNvPr id="3" name="Content Placeholder 2"/>
          <p:cNvSpPr>
            <a:spLocks noGrp="1"/>
          </p:cNvSpPr>
          <p:nvPr>
            <p:ph idx="1"/>
          </p:nvPr>
        </p:nvSpPr>
        <p:spPr/>
        <p:txBody>
          <a:bodyPr>
            <a:normAutofit lnSpcReduction="10000"/>
          </a:bodyPr>
          <a:lstStyle/>
          <a:p>
            <a:r>
              <a:rPr lang="en-US" dirty="0" smtClean="0"/>
              <a:t>When told to feel an emotion research has shown our brain changes our mood to that feeling</a:t>
            </a:r>
            <a:endParaRPr lang="en-US" dirty="0"/>
          </a:p>
          <a:p>
            <a:endParaRPr lang="en-US" dirty="0" smtClean="0">
              <a:solidFill>
                <a:srgbClr val="FF0000"/>
              </a:solidFill>
            </a:endParaRPr>
          </a:p>
          <a:p>
            <a:r>
              <a:rPr lang="en-US" dirty="0" smtClean="0">
                <a:solidFill>
                  <a:srgbClr val="FF0000"/>
                </a:solidFill>
              </a:rPr>
              <a:t>Facial Feedback </a:t>
            </a:r>
            <a:r>
              <a:rPr lang="en-US" dirty="0" smtClean="0"/>
              <a:t>is thought to be an evolutionary trait used to warn other humans about danger</a:t>
            </a:r>
          </a:p>
          <a:p>
            <a:endParaRPr lang="en-US" dirty="0" smtClean="0"/>
          </a:p>
          <a:p>
            <a:r>
              <a:rPr lang="en-US" dirty="0" smtClean="0"/>
              <a:t>As a parents to a newborn our emotions to them have the greatest influence on their moods until they are around 1 (mimic effect)</a:t>
            </a:r>
          </a:p>
          <a:p>
            <a:endParaRPr lang="en-US" dirty="0"/>
          </a:p>
          <a:p>
            <a:r>
              <a:rPr lang="en-US" dirty="0" smtClean="0"/>
              <a:t>We have also learned (through culture) to hide our emotions</a:t>
            </a:r>
          </a:p>
          <a:p>
            <a:pPr marL="0" indent="0">
              <a:buNone/>
            </a:pPr>
            <a:endParaRPr lang="en-US" dirty="0" smtClean="0"/>
          </a:p>
          <a:p>
            <a:endParaRPr lang="en-US" dirty="0"/>
          </a:p>
        </p:txBody>
      </p:sp>
    </p:spTree>
    <p:extLst>
      <p:ext uri="{BB962C8B-B14F-4D97-AF65-F5344CB8AC3E}">
        <p14:creationId xmlns:p14="http://schemas.microsoft.com/office/powerpoint/2010/main" val="1714667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4676</TotalTime>
  <Words>2206</Words>
  <Application>Microsoft Office PowerPoint</Application>
  <PresentationFormat>Widescreen</PresentationFormat>
  <Paragraphs>335</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Chapter 13</vt:lpstr>
      <vt:lpstr>The Nature of Emotion</vt:lpstr>
      <vt:lpstr>List as many emotions as possible in 1 minute……</vt:lpstr>
      <vt:lpstr>The Nature of Emotion</vt:lpstr>
      <vt:lpstr>Primary Emotions</vt:lpstr>
      <vt:lpstr>Continued</vt:lpstr>
      <vt:lpstr>Emotions and the Body</vt:lpstr>
      <vt:lpstr>Face and Emotions</vt:lpstr>
      <vt:lpstr>The Functions of Facial Expressions</vt:lpstr>
      <vt:lpstr>Emotion and the Brain</vt:lpstr>
      <vt:lpstr>Emotion and the Mind</vt:lpstr>
      <vt:lpstr>13.1 Review</vt:lpstr>
      <vt:lpstr>Emotions and Culture</vt:lpstr>
      <vt:lpstr>How Would You Respond? </vt:lpstr>
      <vt:lpstr>Cultural Reactions</vt:lpstr>
      <vt:lpstr>The Varieties of Emotion</vt:lpstr>
      <vt:lpstr>What does this symbol mean to you?</vt:lpstr>
      <vt:lpstr>Communicating Emotions</vt:lpstr>
      <vt:lpstr>Display Rules</vt:lpstr>
      <vt:lpstr>Gender and Emotion</vt:lpstr>
      <vt:lpstr>Section 2 Review</vt:lpstr>
      <vt:lpstr>The Nature of Stress</vt:lpstr>
      <vt:lpstr>Stress and the Body</vt:lpstr>
      <vt:lpstr>Selye’s Theory</vt:lpstr>
      <vt:lpstr>Flight or Fight</vt:lpstr>
      <vt:lpstr>PowerPoint Presentation</vt:lpstr>
      <vt:lpstr>2. The Resistance Phase</vt:lpstr>
      <vt:lpstr>3. Exhaustion Phase</vt:lpstr>
      <vt:lpstr>Selye’s Conclusion</vt:lpstr>
      <vt:lpstr>Current Views of Selye’s Theory and Current Approaches to Stress</vt:lpstr>
      <vt:lpstr>Stress and the Immune System </vt:lpstr>
      <vt:lpstr>4 Kinds of Stressors: 1. Noise</vt:lpstr>
      <vt:lpstr>2. Bereavement and Loss</vt:lpstr>
      <vt:lpstr>3. Work-Related Issues</vt:lpstr>
      <vt:lpstr>It costs ______ more to eat (Healthy or Unhealthy)</vt:lpstr>
      <vt:lpstr>Costs $2k more per year/person to eat healthy</vt:lpstr>
      <vt:lpstr>4. Poverty and Powerlessness</vt:lpstr>
      <vt:lpstr>13.3 Review</vt:lpstr>
      <vt:lpstr>13.4 Stress and Emotion </vt:lpstr>
      <vt:lpstr>Diagnosed Depression</vt:lpstr>
      <vt:lpstr>Emotion Inhibition and Expression</vt:lpstr>
      <vt:lpstr>The Benefits of Confession and Letting Go</vt:lpstr>
      <vt:lpstr>13.4 Review</vt:lpstr>
      <vt:lpstr> How to Cope</vt:lpstr>
      <vt:lpstr>Cooling Off</vt:lpstr>
      <vt:lpstr>Stress Release</vt:lpstr>
      <vt:lpstr>Cognitive Coping Methods</vt:lpstr>
      <vt:lpstr>Draw on Social Support</vt:lpstr>
      <vt:lpstr>13.5 Review</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creator>User</dc:creator>
  <cp:lastModifiedBy>User</cp:lastModifiedBy>
  <cp:revision>149</cp:revision>
  <cp:lastPrinted>2018-11-06T12:29:53Z</cp:lastPrinted>
  <dcterms:created xsi:type="dcterms:W3CDTF">2018-09-24T12:51:15Z</dcterms:created>
  <dcterms:modified xsi:type="dcterms:W3CDTF">2019-11-13T18:16:25Z</dcterms:modified>
</cp:coreProperties>
</file>